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8" r:id="rId1"/>
  </p:sldMasterIdLst>
  <p:notesMasterIdLst>
    <p:notesMasterId r:id="rId46"/>
  </p:notesMasterIdLst>
  <p:handoutMasterIdLst>
    <p:handoutMasterId r:id="rId47"/>
  </p:handoutMasterIdLst>
  <p:sldIdLst>
    <p:sldId id="256" r:id="rId2"/>
    <p:sldId id="257" r:id="rId3"/>
    <p:sldId id="303" r:id="rId4"/>
    <p:sldId id="308" r:id="rId5"/>
    <p:sldId id="304" r:id="rId6"/>
    <p:sldId id="305" r:id="rId7"/>
    <p:sldId id="306" r:id="rId8"/>
    <p:sldId id="307" r:id="rId9"/>
    <p:sldId id="309" r:id="rId10"/>
    <p:sldId id="290" r:id="rId11"/>
    <p:sldId id="297" r:id="rId12"/>
    <p:sldId id="298" r:id="rId13"/>
    <p:sldId id="299" r:id="rId14"/>
    <p:sldId id="300" r:id="rId15"/>
    <p:sldId id="301" r:id="rId16"/>
    <p:sldId id="302" r:id="rId17"/>
    <p:sldId id="258" r:id="rId18"/>
    <p:sldId id="259" r:id="rId19"/>
    <p:sldId id="260" r:id="rId20"/>
    <p:sldId id="261" r:id="rId21"/>
    <p:sldId id="262" r:id="rId22"/>
    <p:sldId id="263" r:id="rId23"/>
    <p:sldId id="264" r:id="rId24"/>
    <p:sldId id="265" r:id="rId25"/>
    <p:sldId id="266" r:id="rId26"/>
    <p:sldId id="267" r:id="rId27"/>
    <p:sldId id="268" r:id="rId28"/>
    <p:sldId id="269" r:id="rId29"/>
    <p:sldId id="270" r:id="rId30"/>
    <p:sldId id="271" r:id="rId31"/>
    <p:sldId id="272" r:id="rId32"/>
    <p:sldId id="273" r:id="rId33"/>
    <p:sldId id="274" r:id="rId34"/>
    <p:sldId id="275" r:id="rId35"/>
    <p:sldId id="276" r:id="rId36"/>
    <p:sldId id="277" r:id="rId37"/>
    <p:sldId id="279" r:id="rId38"/>
    <p:sldId id="280" r:id="rId39"/>
    <p:sldId id="282" r:id="rId40"/>
    <p:sldId id="281" r:id="rId41"/>
    <p:sldId id="283" r:id="rId42"/>
    <p:sldId id="286" r:id="rId43"/>
    <p:sldId id="289" r:id="rId44"/>
    <p:sldId id="288"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94" autoAdjust="0"/>
    <p:restoredTop sz="95226" autoAdjust="0"/>
  </p:normalViewPr>
  <p:slideViewPr>
    <p:cSldViewPr snapToGrid="0">
      <p:cViewPr varScale="1">
        <p:scale>
          <a:sx n="86" d="100"/>
          <a:sy n="86" d="100"/>
        </p:scale>
        <p:origin x="720" y="58"/>
      </p:cViewPr>
      <p:guideLst/>
    </p:cSldViewPr>
  </p:slideViewPr>
  <p:notesTextViewPr>
    <p:cViewPr>
      <p:scale>
        <a:sx n="1" d="1"/>
        <a:sy n="1" d="1"/>
      </p:scale>
      <p:origin x="0" y="0"/>
    </p:cViewPr>
  </p:notesTextViewPr>
  <p:notesViewPr>
    <p:cSldViewPr snapToGrid="0">
      <p:cViewPr varScale="1">
        <p:scale>
          <a:sx n="65" d="100"/>
          <a:sy n="65" d="100"/>
        </p:scale>
        <p:origin x="315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3034906-D58F-4A36-8ADA-550C8F564E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a:extLst>
              <a:ext uri="{FF2B5EF4-FFF2-40B4-BE49-F238E27FC236}">
                <a16:creationId xmlns:a16="http://schemas.microsoft.com/office/drawing/2014/main" id="{DBA5651A-FE5B-4949-850E-6E76573F475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DD3C5-50B1-46A7-8038-925DE90B644C}" type="datetimeFigureOut">
              <a:rPr lang="fr-MA" smtClean="0"/>
              <a:t>23/06/2021</a:t>
            </a:fld>
            <a:endParaRPr lang="fr-MA"/>
          </a:p>
        </p:txBody>
      </p:sp>
      <p:sp>
        <p:nvSpPr>
          <p:cNvPr id="4" name="Espace réservé du pied de page 3">
            <a:extLst>
              <a:ext uri="{FF2B5EF4-FFF2-40B4-BE49-F238E27FC236}">
                <a16:creationId xmlns:a16="http://schemas.microsoft.com/office/drawing/2014/main" id="{5B30283B-FE68-4325-978E-BBE3F8EF9E0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5" name="Espace réservé du numéro de diapositive 4">
            <a:extLst>
              <a:ext uri="{FF2B5EF4-FFF2-40B4-BE49-F238E27FC236}">
                <a16:creationId xmlns:a16="http://schemas.microsoft.com/office/drawing/2014/main" id="{8E9A0263-B391-41A4-A21E-28E8687C65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3D7125-4961-4F33-A742-42991B2EC918}" type="slidenum">
              <a:rPr lang="fr-MA" smtClean="0"/>
              <a:t>‹N°›</a:t>
            </a:fld>
            <a:endParaRPr lang="fr-MA"/>
          </a:p>
        </p:txBody>
      </p:sp>
    </p:spTree>
    <p:extLst>
      <p:ext uri="{BB962C8B-B14F-4D97-AF65-F5344CB8AC3E}">
        <p14:creationId xmlns:p14="http://schemas.microsoft.com/office/powerpoint/2010/main" val="4286772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5EA3BC-4F6C-4B8C-8734-46989CF9567B}" type="datetimeFigureOut">
              <a:rPr lang="fr-MA" smtClean="0"/>
              <a:t>23/06/2021</a:t>
            </a:fld>
            <a:endParaRPr lang="fr-M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24714-3588-4648-9149-465D9262EC3C}" type="slidenum">
              <a:rPr lang="fr-MA" smtClean="0"/>
              <a:t>‹N°›</a:t>
            </a:fld>
            <a:endParaRPr lang="fr-MA"/>
          </a:p>
        </p:txBody>
      </p:sp>
    </p:spTree>
    <p:extLst>
      <p:ext uri="{BB962C8B-B14F-4D97-AF65-F5344CB8AC3E}">
        <p14:creationId xmlns:p14="http://schemas.microsoft.com/office/powerpoint/2010/main" val="4124333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DCF24714-3588-4648-9149-465D9262EC3C}" type="slidenum">
              <a:rPr lang="fr-MA" smtClean="0"/>
              <a:t>23</a:t>
            </a:fld>
            <a:endParaRPr lang="fr-MA"/>
          </a:p>
        </p:txBody>
      </p:sp>
    </p:spTree>
    <p:extLst>
      <p:ext uri="{BB962C8B-B14F-4D97-AF65-F5344CB8AC3E}">
        <p14:creationId xmlns:p14="http://schemas.microsoft.com/office/powerpoint/2010/main" val="52345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DCF24714-3588-4648-9149-465D9262EC3C}" type="slidenum">
              <a:rPr lang="fr-MA" smtClean="0"/>
              <a:t>44</a:t>
            </a:fld>
            <a:endParaRPr lang="fr-MA"/>
          </a:p>
        </p:txBody>
      </p:sp>
    </p:spTree>
    <p:extLst>
      <p:ext uri="{BB962C8B-B14F-4D97-AF65-F5344CB8AC3E}">
        <p14:creationId xmlns:p14="http://schemas.microsoft.com/office/powerpoint/2010/main" val="3261181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fr-FR"/>
              <a:t>Modifiez le style du titre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1FA7C259-E3C9-4651-81A8-C0035FAAF191}" type="datetime1">
              <a:rPr lang="fr-MA" smtClean="0"/>
              <a:t>23/06/2021</a:t>
            </a:fld>
            <a:endParaRPr lang="fr-MA"/>
          </a:p>
        </p:txBody>
      </p:sp>
      <p:sp>
        <p:nvSpPr>
          <p:cNvPr id="5" name="Footer Placeholder 4"/>
          <p:cNvSpPr>
            <a:spLocks noGrp="1"/>
          </p:cNvSpPr>
          <p:nvPr>
            <p:ph type="ftr" sz="quarter" idx="11"/>
          </p:nvPr>
        </p:nvSpPr>
        <p:spPr>
          <a:xfrm>
            <a:off x="5332412" y="5883275"/>
            <a:ext cx="4324044" cy="365125"/>
          </a:xfrm>
        </p:spPr>
        <p:txBody>
          <a:bodyPr/>
          <a:lstStyle/>
          <a:p>
            <a:endParaRPr lang="fr-MA"/>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465387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AE7C0464-EC5E-440E-8089-37236B18B81C}" type="datetime1">
              <a:rPr lang="fr-MA" smtClean="0"/>
              <a:t>23/06/2021</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297952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89C38629-20FA-46FF-9234-49B2DCEBA0CD}" type="datetime1">
              <a:rPr lang="fr-MA" smtClean="0"/>
              <a:t>23/06/2021</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1555780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29BC608D-66F8-45B1-8C65-8E654CB75819}" type="datetime1">
              <a:rPr lang="fr-MA" smtClean="0"/>
              <a:t>23/06/2021</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14811347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fr-FR"/>
              <a:t>Modifiez le style du titre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77F1955-37A6-41DB-AF03-8AA3768CAE44}" type="datetime1">
              <a:rPr lang="fr-MA" smtClean="0"/>
              <a:t>23/06/2021</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38074115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fr-FR"/>
              <a:t>Modifiez le style du titre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2B2401E-7541-43CA-A127-E2AC13C1D910}" type="datetime1">
              <a:rPr lang="fr-MA" smtClean="0"/>
              <a:t>23/06/2021</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3505491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fr-FR"/>
              <a:t>Modifiez le style du titre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a:t>Cliquez pour modifier les styles du texte du masque</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EDD1F37D-C328-4643-B8ED-E169228B9630}" type="datetime1">
              <a:rPr lang="fr-MA" smtClean="0"/>
              <a:t>23/06/2021</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22306675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F36ACC2-A00B-4480-8CB7-0E8F9BF7E387}" type="datetime1">
              <a:rPr lang="fr-MA" smtClean="0"/>
              <a:t>23/06/2021</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1547786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8D5EEF39-9687-415C-BFC7-696459B0B17F}" type="datetime1">
              <a:rPr lang="fr-MA" smtClean="0"/>
              <a:t>23/06/2021</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233744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nchor="ct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C7D91ECC-AAE0-4B6E-8B9E-624415AB01F5}" type="datetime1">
              <a:rPr lang="fr-MA" smtClean="0"/>
              <a:t>23/06/2021</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a:xfrm>
            <a:off x="10951856" y="5867131"/>
            <a:ext cx="551167" cy="365125"/>
          </a:xfrm>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267697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04C3798C-E394-4A7E-B994-FFCDAA8CFED7}" type="datetime1">
              <a:rPr lang="fr-MA" smtClean="0"/>
              <a:t>23/06/2021</a:t>
            </a:fld>
            <a:endParaRPr lang="fr-MA"/>
          </a:p>
        </p:txBody>
      </p:sp>
      <p:sp>
        <p:nvSpPr>
          <p:cNvPr id="5" name="Footer Placeholder 4"/>
          <p:cNvSpPr>
            <a:spLocks noGrp="1"/>
          </p:cNvSpPr>
          <p:nvPr>
            <p:ph type="ftr" sz="quarter" idx="11"/>
          </p:nvPr>
        </p:nvSpPr>
        <p:spPr/>
        <p:txBody>
          <a:bodyPr/>
          <a:lstStyle/>
          <a:p>
            <a:endParaRPr lang="fr-MA"/>
          </a:p>
        </p:txBody>
      </p:sp>
      <p:sp>
        <p:nvSpPr>
          <p:cNvPr id="6" name="Slide Number Placeholder 5"/>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298794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fr-FR"/>
              <a:t>Modifiez le style du titre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A43518CB-A905-4171-88CF-2F0AE6337491}" type="datetime1">
              <a:rPr lang="fr-MA" smtClean="0"/>
              <a:t>23/06/2021</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856123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9990C406-05C1-42B6-957D-77C3710166FF}" type="datetime1">
              <a:rPr lang="fr-MA" smtClean="0"/>
              <a:t>23/06/2021</a:t>
            </a:fld>
            <a:endParaRPr lang="fr-MA"/>
          </a:p>
        </p:txBody>
      </p:sp>
      <p:sp>
        <p:nvSpPr>
          <p:cNvPr id="8" name="Footer Placeholder 7"/>
          <p:cNvSpPr>
            <a:spLocks noGrp="1"/>
          </p:cNvSpPr>
          <p:nvPr>
            <p:ph type="ftr" sz="quarter" idx="11"/>
          </p:nvPr>
        </p:nvSpPr>
        <p:spPr/>
        <p:txBody>
          <a:bodyPr/>
          <a:lstStyle/>
          <a:p>
            <a:endParaRPr lang="fr-MA"/>
          </a:p>
        </p:txBody>
      </p:sp>
      <p:sp>
        <p:nvSpPr>
          <p:cNvPr id="9" name="Slide Number Placeholder 8"/>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2268357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A66EC1AB-DFF5-47B6-B204-21FAC9C49842}" type="datetime1">
              <a:rPr lang="fr-MA" smtClean="0"/>
              <a:t>23/06/2021</a:t>
            </a:fld>
            <a:endParaRPr lang="fr-MA"/>
          </a:p>
        </p:txBody>
      </p:sp>
      <p:sp>
        <p:nvSpPr>
          <p:cNvPr id="4" name="Footer Placeholder 3"/>
          <p:cNvSpPr>
            <a:spLocks noGrp="1"/>
          </p:cNvSpPr>
          <p:nvPr>
            <p:ph type="ftr" sz="quarter" idx="11"/>
          </p:nvPr>
        </p:nvSpPr>
        <p:spPr/>
        <p:txBody>
          <a:bodyPr/>
          <a:lstStyle/>
          <a:p>
            <a:endParaRPr lang="fr-MA"/>
          </a:p>
        </p:txBody>
      </p:sp>
      <p:sp>
        <p:nvSpPr>
          <p:cNvPr id="5" name="Slide Number Placeholder 4"/>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2493356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203E0D-A779-4E82-ADB9-3CC344C7EE5C}" type="datetime1">
              <a:rPr lang="fr-MA" smtClean="0"/>
              <a:t>23/06/2021</a:t>
            </a:fld>
            <a:endParaRPr lang="fr-MA"/>
          </a:p>
        </p:txBody>
      </p:sp>
      <p:sp>
        <p:nvSpPr>
          <p:cNvPr id="3" name="Footer Placeholder 2"/>
          <p:cNvSpPr>
            <a:spLocks noGrp="1"/>
          </p:cNvSpPr>
          <p:nvPr>
            <p:ph type="ftr" sz="quarter" idx="11"/>
          </p:nvPr>
        </p:nvSpPr>
        <p:spPr/>
        <p:txBody>
          <a:bodyPr/>
          <a:lstStyle/>
          <a:p>
            <a:endParaRPr lang="fr-MA"/>
          </a:p>
        </p:txBody>
      </p:sp>
      <p:sp>
        <p:nvSpPr>
          <p:cNvPr id="4" name="Slide Number Placeholder 3"/>
          <p:cNvSpPr>
            <a:spLocks noGrp="1"/>
          </p:cNvSpPr>
          <p:nvPr>
            <p:ph type="sldNum" sz="quarter" idx="12"/>
          </p:nvPr>
        </p:nvSpPr>
        <p:spPr>
          <a:xfrm>
            <a:off x="0" y="6238043"/>
            <a:ext cx="882078" cy="516384"/>
          </a:xfrm>
        </p:spPr>
        <p:txBody>
          <a:bodyPr/>
          <a:lstStyle>
            <a:lvl1pPr algn="ctr">
              <a:defRPr sz="2400" b="1">
                <a:latin typeface="Georgia-BoldItalic"/>
              </a:defRPr>
            </a:lvl1pPr>
          </a:lstStyle>
          <a:p>
            <a:fld id="{C4A3FB71-68F9-4E99-B8F5-07D764EAAABE}" type="slidenum">
              <a:rPr lang="fr-MA" smtClean="0"/>
              <a:pPr/>
              <a:t>‹N°›</a:t>
            </a:fld>
            <a:endParaRPr lang="fr-MA" dirty="0"/>
          </a:p>
        </p:txBody>
      </p:sp>
    </p:spTree>
    <p:extLst>
      <p:ext uri="{BB962C8B-B14F-4D97-AF65-F5344CB8AC3E}">
        <p14:creationId xmlns:p14="http://schemas.microsoft.com/office/powerpoint/2010/main" val="1442313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fr-FR"/>
              <a:t>Modifiez le style du titre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5F5EE0EF-E13C-4FBA-AC3F-7C797D823CFE}" type="datetime1">
              <a:rPr lang="fr-MA" smtClean="0"/>
              <a:t>23/06/2021</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4293302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fr-FR"/>
              <a:t>Modifiez le style du titre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98F6E950-A8ED-4818-9325-AD7403701B2C}" type="datetime1">
              <a:rPr lang="fr-MA" smtClean="0"/>
              <a:t>23/06/2021</a:t>
            </a:fld>
            <a:endParaRPr lang="fr-MA"/>
          </a:p>
        </p:txBody>
      </p:sp>
      <p:sp>
        <p:nvSpPr>
          <p:cNvPr id="6" name="Footer Placeholder 5"/>
          <p:cNvSpPr>
            <a:spLocks noGrp="1"/>
          </p:cNvSpPr>
          <p:nvPr>
            <p:ph type="ftr" sz="quarter" idx="11"/>
          </p:nvPr>
        </p:nvSpPr>
        <p:spPr/>
        <p:txBody>
          <a:bodyPr/>
          <a:lstStyle/>
          <a:p>
            <a:endParaRPr lang="fr-MA"/>
          </a:p>
        </p:txBody>
      </p:sp>
      <p:sp>
        <p:nvSpPr>
          <p:cNvPr id="7" name="Slide Number Placeholder 6"/>
          <p:cNvSpPr>
            <a:spLocks noGrp="1"/>
          </p:cNvSpPr>
          <p:nvPr>
            <p:ph type="sldNum" sz="quarter" idx="12"/>
          </p:nvPr>
        </p:nvSpPr>
        <p:spPr/>
        <p:txBody>
          <a:bodyPr/>
          <a:lstStyle/>
          <a:p>
            <a:fld id="{C4A3FB71-68F9-4E99-B8F5-07D764EAAABE}" type="slidenum">
              <a:rPr lang="fr-MA" smtClean="0"/>
              <a:t>‹N°›</a:t>
            </a:fld>
            <a:endParaRPr lang="fr-MA"/>
          </a:p>
        </p:txBody>
      </p:sp>
    </p:spTree>
    <p:extLst>
      <p:ext uri="{BB962C8B-B14F-4D97-AF65-F5344CB8AC3E}">
        <p14:creationId xmlns:p14="http://schemas.microsoft.com/office/powerpoint/2010/main" val="35618031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fr-FR"/>
              <a:t>Modifiez le style du titre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557B4C-B723-4EE5-ABB3-F13DA0105AF2}" type="datetime1">
              <a:rPr lang="fr-MA" smtClean="0"/>
              <a:t>23/06/2021</a:t>
            </a:fld>
            <a:endParaRPr lang="fr-MA"/>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fr-MA"/>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A3FB71-68F9-4E99-B8F5-07D764EAAABE}" type="slidenum">
              <a:rPr lang="fr-MA" smtClean="0"/>
              <a:t>‹N°›</a:t>
            </a:fld>
            <a:endParaRPr lang="fr-MA"/>
          </a:p>
        </p:txBody>
      </p:sp>
    </p:spTree>
    <p:extLst>
      <p:ext uri="{BB962C8B-B14F-4D97-AF65-F5344CB8AC3E}">
        <p14:creationId xmlns:p14="http://schemas.microsoft.com/office/powerpoint/2010/main" val="1725662070"/>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ous-titre 2">
            <a:extLst>
              <a:ext uri="{FF2B5EF4-FFF2-40B4-BE49-F238E27FC236}">
                <a16:creationId xmlns:a16="http://schemas.microsoft.com/office/drawing/2014/main" id="{47EB6560-5326-499D-8177-8D9A0AA1B647}"/>
              </a:ext>
            </a:extLst>
          </p:cNvPr>
          <p:cNvSpPr txBox="1">
            <a:spLocks/>
          </p:cNvSpPr>
          <p:nvPr/>
        </p:nvSpPr>
        <p:spPr bwMode="auto">
          <a:xfrm>
            <a:off x="882077" y="4321611"/>
            <a:ext cx="3601145" cy="1730231"/>
          </a:xfrm>
          <a:prstGeom prst="rect">
            <a:avLst/>
          </a:prstGeom>
          <a:noFill/>
          <a:ln w="9525">
            <a:noFill/>
            <a:round/>
            <a:headEnd/>
            <a:tailEnd/>
          </a:ln>
        </p:spPr>
        <p:txBody>
          <a:bodyPr lIns="90000" tIns="46800" rIns="90000" bIns="46800">
            <a:normAutofit/>
          </a:bodyPr>
          <a:lstStyle/>
          <a:p>
            <a:pPr defTabSz="449263" eaLnBrk="0" hangingPunct="0">
              <a:lnSpc>
                <a:spcPct val="120000"/>
              </a:lnSpc>
              <a:spcBef>
                <a:spcPts val="800"/>
              </a:spcBef>
              <a:buClr>
                <a:srgbClr val="000000"/>
              </a:buClr>
              <a:buSzPct val="100000"/>
              <a:buFont typeface="Times New Roman" pitchFamily="18" charset="0"/>
              <a:buNone/>
              <a:defRPr/>
            </a:pPr>
            <a:r>
              <a:rPr lang="fr-FR" sz="1400" b="1" kern="0" dirty="0">
                <a:latin typeface="Georgia" panose="02040502050405020303" pitchFamily="18" charset="0"/>
              </a:rPr>
              <a:t>Réalisé par: </a:t>
            </a:r>
          </a:p>
          <a:p>
            <a:pPr marL="742950" lvl="1" indent="-285750" defTabSz="449263" eaLnBrk="0" hangingPunct="0">
              <a:lnSpc>
                <a:spcPct val="120000"/>
              </a:lnSpc>
              <a:spcBef>
                <a:spcPts val="800"/>
              </a:spcBef>
              <a:buClr>
                <a:srgbClr val="000000"/>
              </a:buClr>
              <a:buSzPct val="100000"/>
              <a:buFont typeface="Wingdings" panose="05000000000000000000" pitchFamily="2" charset="2"/>
              <a:buChar char="ü"/>
              <a:defRPr/>
            </a:pPr>
            <a:r>
              <a:rPr lang="fr-FR" sz="1400" b="1" kern="0" dirty="0">
                <a:latin typeface="Georgia" panose="02040502050405020303" pitchFamily="18" charset="0"/>
                <a:cs typeface="Times New Roman" pitchFamily="18" charset="0"/>
              </a:rPr>
              <a:t>DRIEF  Adnane</a:t>
            </a:r>
          </a:p>
          <a:p>
            <a:pPr marL="742950" lvl="1" indent="-285750" defTabSz="449263" eaLnBrk="0" hangingPunct="0">
              <a:lnSpc>
                <a:spcPct val="120000"/>
              </a:lnSpc>
              <a:spcBef>
                <a:spcPts val="800"/>
              </a:spcBef>
              <a:buClr>
                <a:srgbClr val="000000"/>
              </a:buClr>
              <a:buSzPct val="100000"/>
              <a:buFont typeface="Wingdings" panose="05000000000000000000" pitchFamily="2" charset="2"/>
              <a:buChar char="ü"/>
              <a:defRPr/>
            </a:pPr>
            <a:r>
              <a:rPr lang="fr-FR" sz="1400" b="1" kern="0" dirty="0">
                <a:latin typeface="Georgia" panose="02040502050405020303" pitchFamily="18" charset="0"/>
                <a:cs typeface="Times New Roman" pitchFamily="18" charset="0"/>
              </a:rPr>
              <a:t>CHERRADI Mohamed Taha </a:t>
            </a:r>
          </a:p>
          <a:p>
            <a:pPr marL="742950" lvl="1" indent="-285750" defTabSz="449263" eaLnBrk="0" hangingPunct="0">
              <a:lnSpc>
                <a:spcPct val="120000"/>
              </a:lnSpc>
              <a:spcBef>
                <a:spcPts val="800"/>
              </a:spcBef>
              <a:buClr>
                <a:srgbClr val="000000"/>
              </a:buClr>
              <a:buSzPct val="100000"/>
              <a:buFont typeface="Wingdings" panose="05000000000000000000" pitchFamily="2" charset="2"/>
              <a:buChar char="ü"/>
              <a:defRPr/>
            </a:pPr>
            <a:r>
              <a:rPr lang="fr-FR" sz="1400" b="1" kern="0" dirty="0">
                <a:latin typeface="Georgia" panose="02040502050405020303" pitchFamily="18" charset="0"/>
                <a:cs typeface="Times New Roman" pitchFamily="18" charset="0"/>
              </a:rPr>
              <a:t>AHEDDID Mouad</a:t>
            </a:r>
          </a:p>
        </p:txBody>
      </p:sp>
      <p:sp>
        <p:nvSpPr>
          <p:cNvPr id="7" name="ZoneTexte 6">
            <a:extLst>
              <a:ext uri="{FF2B5EF4-FFF2-40B4-BE49-F238E27FC236}">
                <a16:creationId xmlns:a16="http://schemas.microsoft.com/office/drawing/2014/main" id="{E4719DF5-8704-4E69-B3D0-400248C7C623}"/>
              </a:ext>
            </a:extLst>
          </p:cNvPr>
          <p:cNvSpPr txBox="1"/>
          <p:nvPr/>
        </p:nvSpPr>
        <p:spPr>
          <a:xfrm>
            <a:off x="4002876" y="4377935"/>
            <a:ext cx="4377827" cy="1355051"/>
          </a:xfrm>
          <a:prstGeom prst="rect">
            <a:avLst/>
          </a:prstGeom>
          <a:noFill/>
        </p:spPr>
        <p:txBody>
          <a:bodyPr wrap="square">
            <a:spAutoFit/>
          </a:bodyPr>
          <a:lstStyle/>
          <a:p>
            <a:pPr fontAlgn="auto">
              <a:lnSpc>
                <a:spcPct val="150000"/>
              </a:lnSpc>
              <a:spcBef>
                <a:spcPts val="0"/>
              </a:spcBef>
              <a:spcAft>
                <a:spcPts val="0"/>
              </a:spcAft>
              <a:defRPr/>
            </a:pPr>
            <a:r>
              <a:rPr lang="fr-FR" sz="1400" b="1" dirty="0">
                <a:latin typeface="Georgia" panose="02040502050405020303" pitchFamily="18" charset="0"/>
              </a:rPr>
              <a:t>Encadré par: </a:t>
            </a:r>
          </a:p>
          <a:p>
            <a:pPr marL="742950" lvl="1" indent="-285750">
              <a:lnSpc>
                <a:spcPct val="150000"/>
              </a:lnSpc>
              <a:buFont typeface="Wingdings" panose="05000000000000000000" pitchFamily="2" charset="2"/>
              <a:buChar char="ü"/>
              <a:defRPr/>
            </a:pPr>
            <a:r>
              <a:rPr lang="da-DK" sz="1400" b="1" dirty="0">
                <a:effectLst/>
                <a:latin typeface="Georgia" panose="02040502050405020303" pitchFamily="18" charset="0"/>
                <a:ea typeface="Arial" panose="020B0604020202020204" pitchFamily="34" charset="0"/>
                <a:cs typeface="Arial" panose="020B0604020202020204" pitchFamily="34" charset="0"/>
              </a:rPr>
              <a:t>Pr.</a:t>
            </a:r>
            <a:r>
              <a:rPr lang="da-DK" sz="1400" b="1" dirty="0">
                <a:solidFill>
                  <a:srgbClr val="FF0000"/>
                </a:solidFill>
                <a:effectLst/>
                <a:latin typeface="Georgia" panose="02040502050405020303" pitchFamily="18" charset="0"/>
                <a:ea typeface="Arial" panose="020B0604020202020204" pitchFamily="34" charset="0"/>
                <a:cs typeface="Arial" panose="020B0604020202020204" pitchFamily="34" charset="0"/>
              </a:rPr>
              <a:t> </a:t>
            </a:r>
            <a:r>
              <a:rPr lang="da-DK" sz="1400" b="1" dirty="0">
                <a:effectLst/>
                <a:latin typeface="Georgia" panose="02040502050405020303" pitchFamily="18" charset="0"/>
                <a:ea typeface="Arial" panose="020B0604020202020204" pitchFamily="34" charset="0"/>
                <a:cs typeface="Arial" panose="020B0604020202020204" pitchFamily="34" charset="0"/>
              </a:rPr>
              <a:t>BENADADA Youssef</a:t>
            </a:r>
          </a:p>
          <a:p>
            <a:pPr marL="742950" lvl="1" indent="-285750">
              <a:lnSpc>
                <a:spcPct val="150000"/>
              </a:lnSpc>
              <a:buFont typeface="Wingdings" panose="05000000000000000000" pitchFamily="2" charset="2"/>
              <a:buChar char="ü"/>
              <a:defRPr/>
            </a:pPr>
            <a:r>
              <a:rPr lang="da-DK" sz="1400" b="1" dirty="0">
                <a:effectLst/>
                <a:latin typeface="Georgia" panose="02040502050405020303" pitchFamily="18" charset="0"/>
                <a:ea typeface="Arial" panose="020B0604020202020204" pitchFamily="34" charset="0"/>
                <a:cs typeface="Arial" panose="020B0604020202020204" pitchFamily="34" charset="0"/>
              </a:rPr>
              <a:t>Pr.</a:t>
            </a:r>
            <a:r>
              <a:rPr lang="da-DK" sz="1400" b="1" dirty="0">
                <a:solidFill>
                  <a:srgbClr val="FF0000"/>
                </a:solidFill>
                <a:effectLst/>
                <a:latin typeface="Georgia" panose="02040502050405020303" pitchFamily="18" charset="0"/>
                <a:ea typeface="Arial" panose="020B0604020202020204" pitchFamily="34" charset="0"/>
                <a:cs typeface="Arial" panose="020B0604020202020204" pitchFamily="34" charset="0"/>
              </a:rPr>
              <a:t> </a:t>
            </a:r>
            <a:r>
              <a:rPr lang="da-DK" sz="1400" b="1" dirty="0">
                <a:effectLst/>
                <a:latin typeface="Georgia" panose="02040502050405020303" pitchFamily="18" charset="0"/>
                <a:ea typeface="Arial" panose="020B0604020202020204" pitchFamily="34" charset="0"/>
                <a:cs typeface="Arial" panose="020B0604020202020204" pitchFamily="34" charset="0"/>
              </a:rPr>
              <a:t>CHAOUNI BENABDELLAH Abla</a:t>
            </a:r>
            <a:endParaRPr lang="fr-FR" sz="1400" b="1" i="1" dirty="0">
              <a:latin typeface="Bell MT" pitchFamily="18" charset="0"/>
            </a:endParaRPr>
          </a:p>
          <a:p>
            <a:pPr fontAlgn="auto">
              <a:lnSpc>
                <a:spcPct val="150000"/>
              </a:lnSpc>
              <a:spcBef>
                <a:spcPts val="0"/>
              </a:spcBef>
              <a:spcAft>
                <a:spcPts val="0"/>
              </a:spcAft>
              <a:defRPr/>
            </a:pPr>
            <a:endParaRPr lang="fr-FR" sz="1400" b="1" dirty="0">
              <a:latin typeface="Bell MT" pitchFamily="18" charset="0"/>
            </a:endParaRPr>
          </a:p>
        </p:txBody>
      </p:sp>
      <p:sp>
        <p:nvSpPr>
          <p:cNvPr id="8" name="ZoneTexte 7">
            <a:extLst>
              <a:ext uri="{FF2B5EF4-FFF2-40B4-BE49-F238E27FC236}">
                <a16:creationId xmlns:a16="http://schemas.microsoft.com/office/drawing/2014/main" id="{3D365A83-0837-4ADF-9C05-F8A93E91A248}"/>
              </a:ext>
            </a:extLst>
          </p:cNvPr>
          <p:cNvSpPr txBox="1">
            <a:spLocks noChangeArrowheads="1"/>
          </p:cNvSpPr>
          <p:nvPr/>
        </p:nvSpPr>
        <p:spPr bwMode="auto">
          <a:xfrm>
            <a:off x="2671664" y="834036"/>
            <a:ext cx="7786687" cy="1155509"/>
          </a:xfrm>
          <a:prstGeom prst="rect">
            <a:avLst/>
          </a:prstGeom>
          <a:noFill/>
          <a:ln w="9525">
            <a:noFill/>
            <a:miter lim="800000"/>
            <a:headEnd/>
            <a:tailEnd/>
          </a:ln>
        </p:spPr>
        <p:txBody>
          <a:bodyPr>
            <a:spAutoFit/>
          </a:bodyPr>
          <a:lstStyle/>
          <a:p>
            <a:pPr algn="ctr">
              <a:lnSpc>
                <a:spcPct val="150000"/>
              </a:lnSpc>
              <a:defRPr/>
            </a:pPr>
            <a:r>
              <a:rPr lang="fr-FR" sz="1600" b="1" i="0" dirty="0">
                <a:solidFill>
                  <a:srgbClr val="FF0000"/>
                </a:solidFill>
                <a:effectLst/>
                <a:latin typeface="Georgia-BoldItalic"/>
                <a:ea typeface="Cambria" panose="02040503050406030204" pitchFamily="18" charset="0"/>
              </a:rPr>
              <a:t>É</a:t>
            </a:r>
            <a:r>
              <a:rPr lang="fr-FR" sz="1600" b="1" i="0" dirty="0">
                <a:solidFill>
                  <a:srgbClr val="000000"/>
                </a:solidFill>
                <a:effectLst/>
                <a:latin typeface="Georgia-BoldItalic"/>
                <a:ea typeface="Cambria" panose="02040503050406030204" pitchFamily="18" charset="0"/>
              </a:rPr>
              <a:t>cole </a:t>
            </a:r>
            <a:r>
              <a:rPr lang="fr-FR" sz="1600" b="1" i="0" dirty="0">
                <a:solidFill>
                  <a:srgbClr val="FF0000"/>
                </a:solidFill>
                <a:effectLst/>
                <a:latin typeface="Georgia-BoldItalic"/>
                <a:ea typeface="Cambria" panose="02040503050406030204" pitchFamily="18" charset="0"/>
              </a:rPr>
              <a:t>N</a:t>
            </a:r>
            <a:r>
              <a:rPr lang="fr-FR" sz="1600" b="1" i="0" dirty="0">
                <a:solidFill>
                  <a:srgbClr val="000000"/>
                </a:solidFill>
                <a:effectLst/>
                <a:latin typeface="Georgia-BoldItalic"/>
                <a:ea typeface="Cambria" panose="02040503050406030204" pitchFamily="18" charset="0"/>
              </a:rPr>
              <a:t>ationale </a:t>
            </a:r>
            <a:r>
              <a:rPr lang="fr-FR" sz="1600" b="1" i="0" dirty="0">
                <a:solidFill>
                  <a:srgbClr val="FF0000"/>
                </a:solidFill>
                <a:effectLst/>
                <a:latin typeface="Georgia-BoldItalic"/>
                <a:ea typeface="Cambria" panose="02040503050406030204" pitchFamily="18" charset="0"/>
              </a:rPr>
              <a:t>S</a:t>
            </a:r>
            <a:r>
              <a:rPr lang="fr-FR" sz="1600" b="1" i="0" dirty="0">
                <a:solidFill>
                  <a:srgbClr val="000000"/>
                </a:solidFill>
                <a:effectLst/>
                <a:latin typeface="Georgia-BoldItalic"/>
                <a:ea typeface="Cambria" panose="02040503050406030204" pitchFamily="18" charset="0"/>
              </a:rPr>
              <a:t>upérieure d’</a:t>
            </a:r>
            <a:r>
              <a:rPr lang="fr-FR" sz="1600" b="1" i="0" dirty="0">
                <a:solidFill>
                  <a:srgbClr val="FF0000"/>
                </a:solidFill>
                <a:effectLst/>
                <a:latin typeface="Georgia-BoldItalic"/>
                <a:ea typeface="Cambria" panose="02040503050406030204" pitchFamily="18" charset="0"/>
              </a:rPr>
              <a:t>I</a:t>
            </a:r>
            <a:r>
              <a:rPr lang="fr-FR" sz="1600" b="1" i="0" dirty="0">
                <a:solidFill>
                  <a:srgbClr val="000000"/>
                </a:solidFill>
                <a:effectLst/>
                <a:latin typeface="Georgia-BoldItalic"/>
                <a:ea typeface="Cambria" panose="02040503050406030204" pitchFamily="18" charset="0"/>
              </a:rPr>
              <a:t>nformatique et d’</a:t>
            </a:r>
            <a:r>
              <a:rPr lang="fr-FR" sz="1600" b="1" i="0" dirty="0">
                <a:solidFill>
                  <a:srgbClr val="FF0000"/>
                </a:solidFill>
                <a:effectLst/>
                <a:latin typeface="Georgia-BoldItalic"/>
                <a:ea typeface="Cambria" panose="02040503050406030204" pitchFamily="18" charset="0"/>
              </a:rPr>
              <a:t>A</a:t>
            </a:r>
            <a:r>
              <a:rPr lang="fr-FR" sz="1600" b="1" i="0" dirty="0">
                <a:solidFill>
                  <a:srgbClr val="000000"/>
                </a:solidFill>
                <a:effectLst/>
                <a:latin typeface="Georgia-BoldItalic"/>
                <a:ea typeface="Cambria" panose="02040503050406030204" pitchFamily="18" charset="0"/>
              </a:rPr>
              <a:t>nalyse des </a:t>
            </a:r>
            <a:r>
              <a:rPr lang="fr-FR" sz="1600" b="1" i="0" dirty="0">
                <a:solidFill>
                  <a:srgbClr val="FF0000"/>
                </a:solidFill>
                <a:effectLst/>
                <a:latin typeface="Georgia-BoldItalic"/>
                <a:ea typeface="Cambria" panose="02040503050406030204" pitchFamily="18" charset="0"/>
              </a:rPr>
              <a:t>S</a:t>
            </a:r>
            <a:r>
              <a:rPr lang="fr-FR" sz="1600" b="1" i="0" dirty="0">
                <a:solidFill>
                  <a:srgbClr val="000000"/>
                </a:solidFill>
                <a:effectLst/>
                <a:latin typeface="Georgia-BoldItalic"/>
                <a:ea typeface="Cambria" panose="02040503050406030204" pitchFamily="18" charset="0"/>
              </a:rPr>
              <a:t>ystèmes</a:t>
            </a:r>
            <a:br>
              <a:rPr lang="fr-FR" sz="1600" b="1" i="0" dirty="0">
                <a:solidFill>
                  <a:srgbClr val="000000"/>
                </a:solidFill>
                <a:effectLst/>
                <a:latin typeface="Georgia-BoldItalic"/>
                <a:ea typeface="Cambria" panose="02040503050406030204" pitchFamily="18" charset="0"/>
              </a:rPr>
            </a:br>
            <a:r>
              <a:rPr lang="fr-FR" sz="1600" b="1" i="0" dirty="0">
                <a:solidFill>
                  <a:srgbClr val="000000"/>
                </a:solidFill>
                <a:effectLst/>
                <a:latin typeface="Georgia-BoldItalic"/>
                <a:ea typeface="Cambria" panose="02040503050406030204" pitchFamily="18" charset="0"/>
              </a:rPr>
              <a:t>Université Mohammed V de Rabat</a:t>
            </a:r>
            <a:r>
              <a:rPr lang="fr-FR" sz="1600" b="1" dirty="0">
                <a:latin typeface="Georgia-BoldItalic"/>
                <a:ea typeface="Cambria" panose="02040503050406030204" pitchFamily="18" charset="0"/>
              </a:rPr>
              <a:t> </a:t>
            </a:r>
            <a:br>
              <a:rPr lang="fr-FR" sz="1600" b="1" dirty="0">
                <a:latin typeface="Georgia-BoldItalic"/>
                <a:ea typeface="Cambria" panose="02040503050406030204" pitchFamily="18" charset="0"/>
              </a:rPr>
            </a:br>
            <a:endParaRPr lang="fr-FR" sz="1600" b="1" dirty="0">
              <a:latin typeface="Georgia-BoldItalic"/>
              <a:ea typeface="Cambria" panose="02040503050406030204" pitchFamily="18" charset="0"/>
              <a:cs typeface="Times New Roman" pitchFamily="18" charset="0"/>
            </a:endParaRPr>
          </a:p>
        </p:txBody>
      </p:sp>
      <p:sp>
        <p:nvSpPr>
          <p:cNvPr id="9" name="ZoneTexte 6">
            <a:extLst>
              <a:ext uri="{FF2B5EF4-FFF2-40B4-BE49-F238E27FC236}">
                <a16:creationId xmlns:a16="http://schemas.microsoft.com/office/drawing/2014/main" id="{59E29382-E3AE-4807-BB15-7A4E41568384}"/>
              </a:ext>
            </a:extLst>
          </p:cNvPr>
          <p:cNvSpPr txBox="1">
            <a:spLocks noChangeArrowheads="1"/>
          </p:cNvSpPr>
          <p:nvPr/>
        </p:nvSpPr>
        <p:spPr bwMode="auto">
          <a:xfrm>
            <a:off x="4057018" y="6300039"/>
            <a:ext cx="45209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DejaVu Sans"/>
                <a:cs typeface="DejaVu Sans"/>
              </a:defRPr>
            </a:lvl1pPr>
            <a:lvl2pPr marL="742950" indent="-285750" eaLnBrk="0" hangingPunct="0">
              <a:defRPr>
                <a:solidFill>
                  <a:schemeClr val="tx1"/>
                </a:solidFill>
                <a:latin typeface="Arial" panose="020B0604020202020204" pitchFamily="34" charset="0"/>
                <a:ea typeface="DejaVu Sans"/>
                <a:cs typeface="DejaVu Sans"/>
              </a:defRPr>
            </a:lvl2pPr>
            <a:lvl3pPr marL="1143000" indent="-228600" eaLnBrk="0" hangingPunct="0">
              <a:defRPr>
                <a:solidFill>
                  <a:schemeClr val="tx1"/>
                </a:solidFill>
                <a:latin typeface="Arial" panose="020B0604020202020204" pitchFamily="34" charset="0"/>
                <a:ea typeface="DejaVu Sans"/>
                <a:cs typeface="DejaVu Sans"/>
              </a:defRPr>
            </a:lvl3pPr>
            <a:lvl4pPr marL="1600200" indent="-228600" eaLnBrk="0" hangingPunct="0">
              <a:defRPr>
                <a:solidFill>
                  <a:schemeClr val="tx1"/>
                </a:solidFill>
                <a:latin typeface="Arial" panose="020B0604020202020204" pitchFamily="34" charset="0"/>
                <a:ea typeface="DejaVu Sans"/>
                <a:cs typeface="DejaVu Sans"/>
              </a:defRPr>
            </a:lvl4pPr>
            <a:lvl5pPr marL="2057400" indent="-228600" eaLnBrk="0" hangingPunct="0">
              <a:defRPr>
                <a:solidFill>
                  <a:schemeClr val="tx1"/>
                </a:solidFill>
                <a:latin typeface="Arial" panose="020B0604020202020204" pitchFamily="34" charset="0"/>
                <a:ea typeface="DejaVu Sans"/>
                <a:cs typeface="DejaVu Sans"/>
              </a:defRPr>
            </a:lvl5pPr>
            <a:lvl6pPr marL="2514600" indent="-228600" eaLnBrk="0" fontAlgn="base" hangingPunct="0">
              <a:spcBef>
                <a:spcPct val="0"/>
              </a:spcBef>
              <a:spcAft>
                <a:spcPct val="0"/>
              </a:spcAft>
              <a:defRPr>
                <a:solidFill>
                  <a:schemeClr val="tx1"/>
                </a:solidFill>
                <a:latin typeface="Arial" panose="020B0604020202020204" pitchFamily="34" charset="0"/>
                <a:ea typeface="DejaVu Sans"/>
                <a:cs typeface="DejaVu Sans"/>
              </a:defRPr>
            </a:lvl6pPr>
            <a:lvl7pPr marL="2971800" indent="-228600" eaLnBrk="0" fontAlgn="base" hangingPunct="0">
              <a:spcBef>
                <a:spcPct val="0"/>
              </a:spcBef>
              <a:spcAft>
                <a:spcPct val="0"/>
              </a:spcAft>
              <a:defRPr>
                <a:solidFill>
                  <a:schemeClr val="tx1"/>
                </a:solidFill>
                <a:latin typeface="Arial" panose="020B0604020202020204" pitchFamily="34" charset="0"/>
                <a:ea typeface="DejaVu Sans"/>
                <a:cs typeface="DejaVu Sans"/>
              </a:defRPr>
            </a:lvl7pPr>
            <a:lvl8pPr marL="3429000" indent="-228600" eaLnBrk="0" fontAlgn="base" hangingPunct="0">
              <a:spcBef>
                <a:spcPct val="0"/>
              </a:spcBef>
              <a:spcAft>
                <a:spcPct val="0"/>
              </a:spcAft>
              <a:defRPr>
                <a:solidFill>
                  <a:schemeClr val="tx1"/>
                </a:solidFill>
                <a:latin typeface="Arial" panose="020B0604020202020204" pitchFamily="34" charset="0"/>
                <a:ea typeface="DejaVu Sans"/>
                <a:cs typeface="DejaVu Sans"/>
              </a:defRPr>
            </a:lvl8pPr>
            <a:lvl9pPr marL="3886200" indent="-228600" eaLnBrk="0" fontAlgn="base" hangingPunct="0">
              <a:spcBef>
                <a:spcPct val="0"/>
              </a:spcBef>
              <a:spcAft>
                <a:spcPct val="0"/>
              </a:spcAft>
              <a:defRPr>
                <a:solidFill>
                  <a:schemeClr val="tx1"/>
                </a:solidFill>
                <a:latin typeface="Arial" panose="020B0604020202020204" pitchFamily="34" charset="0"/>
                <a:ea typeface="DejaVu Sans"/>
                <a:cs typeface="DejaVu Sans"/>
              </a:defRPr>
            </a:lvl9pPr>
          </a:lstStyle>
          <a:p>
            <a:pPr algn="ctr" eaLnBrk="1" hangingPunct="1"/>
            <a:r>
              <a:rPr lang="fr-FR" altLang="fr-FR" b="1" dirty="0">
                <a:latin typeface="Georgia" panose="02040502050405020303" pitchFamily="18" charset="0"/>
                <a:cs typeface="Times New Roman" panose="02020603050405020304" pitchFamily="18" charset="0"/>
              </a:rPr>
              <a:t>Année Universitaire: 2020 - 2021</a:t>
            </a:r>
            <a:endParaRPr lang="fr-FR" altLang="fr-FR" dirty="0">
              <a:latin typeface="Georgia" panose="02040502050405020303" pitchFamily="18" charset="0"/>
              <a:cs typeface="Times New Roman" panose="02020603050405020304" pitchFamily="18" charset="0"/>
            </a:endParaRPr>
          </a:p>
        </p:txBody>
      </p:sp>
      <p:sp>
        <p:nvSpPr>
          <p:cNvPr id="10" name="Titre 1">
            <a:extLst>
              <a:ext uri="{FF2B5EF4-FFF2-40B4-BE49-F238E27FC236}">
                <a16:creationId xmlns:a16="http://schemas.microsoft.com/office/drawing/2014/main" id="{7424E4B9-8289-49B4-BD82-BBCEDFED03BB}"/>
              </a:ext>
            </a:extLst>
          </p:cNvPr>
          <p:cNvSpPr>
            <a:spLocks noGrp="1"/>
          </p:cNvSpPr>
          <p:nvPr>
            <p:ph type="ctrTitle" idx="4294967295"/>
          </p:nvPr>
        </p:nvSpPr>
        <p:spPr>
          <a:xfrm>
            <a:off x="1134963" y="2876446"/>
            <a:ext cx="10860087" cy="1381126"/>
          </a:xfrm>
        </p:spPr>
        <p:txBody>
          <a:bodyPr>
            <a:noAutofit/>
          </a:bodyPr>
          <a:lstStyle/>
          <a:p>
            <a:pPr algn="ctr">
              <a:lnSpc>
                <a:spcPct val="150000"/>
              </a:lnSpc>
              <a:defRPr/>
            </a:pPr>
            <a:r>
              <a:rPr lang="fr-FR" sz="3000" b="1" i="1" dirty="0">
                <a:solidFill>
                  <a:srgbClr val="000000"/>
                </a:solidFill>
                <a:effectLst/>
                <a:latin typeface="Georgia-BoldItalic"/>
              </a:rPr>
              <a:t>Développement d’une application web E-learning pour la logistique </a:t>
            </a:r>
            <a:endParaRPr lang="fr-FR" sz="3000" dirty="0"/>
          </a:p>
        </p:txBody>
      </p:sp>
      <p:pic>
        <p:nvPicPr>
          <p:cNvPr id="5" name="Image 4">
            <a:extLst>
              <a:ext uri="{FF2B5EF4-FFF2-40B4-BE49-F238E27FC236}">
                <a16:creationId xmlns:a16="http://schemas.microsoft.com/office/drawing/2014/main" id="{A9BC1487-25FB-4DED-A2D1-A97504CDBA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39" y="495476"/>
            <a:ext cx="1789787" cy="1494069"/>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2E83E6BA-91CF-47B9-8ABF-4203A90BBD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3495" y="410633"/>
            <a:ext cx="2345957" cy="1381125"/>
          </a:xfrm>
          <a:prstGeom prst="rect">
            <a:avLst/>
          </a:prstGeom>
          <a:ln>
            <a:noFill/>
          </a:ln>
          <a:effectLst>
            <a:outerShdw blurRad="292100" dist="139700" dir="2700000" algn="tl" rotWithShape="0">
              <a:srgbClr val="333333">
                <a:alpha val="65000"/>
              </a:srgbClr>
            </a:outerShdw>
          </a:effectLst>
        </p:spPr>
      </p:pic>
      <p:sp>
        <p:nvSpPr>
          <p:cNvPr id="11" name="ZoneTexte 10">
            <a:extLst>
              <a:ext uri="{FF2B5EF4-FFF2-40B4-BE49-F238E27FC236}">
                <a16:creationId xmlns:a16="http://schemas.microsoft.com/office/drawing/2014/main" id="{327A2670-56CE-44D0-A534-0FCEEC50E244}"/>
              </a:ext>
            </a:extLst>
          </p:cNvPr>
          <p:cNvSpPr txBox="1"/>
          <p:nvPr/>
        </p:nvSpPr>
        <p:spPr>
          <a:xfrm>
            <a:off x="3623525" y="2138764"/>
            <a:ext cx="5553123" cy="461665"/>
          </a:xfrm>
          <a:prstGeom prst="rect">
            <a:avLst/>
          </a:prstGeom>
          <a:noFill/>
        </p:spPr>
        <p:txBody>
          <a:bodyPr wrap="none" rtlCol="0">
            <a:spAutoFit/>
          </a:bodyPr>
          <a:lstStyle/>
          <a:p>
            <a:pPr algn="ctr"/>
            <a:r>
              <a:rPr lang="fr-FR" sz="2400" b="1" dirty="0">
                <a:solidFill>
                  <a:srgbClr val="000000"/>
                </a:solidFill>
                <a:effectLst>
                  <a:outerShdw blurRad="38100" dist="38100" dir="2700000" algn="tl">
                    <a:srgbClr val="000000">
                      <a:alpha val="43137"/>
                    </a:srgbClr>
                  </a:outerShdw>
                </a:effectLst>
                <a:latin typeface="Georgia-BoldItalic"/>
                <a:ea typeface="Cambria" panose="02040503050406030204" pitchFamily="18" charset="0"/>
              </a:rPr>
              <a:t>Projet de fin de la première année</a:t>
            </a:r>
            <a:endParaRPr lang="fr-MA" sz="2400" dirty="0">
              <a:effectLst>
                <a:outerShdw blurRad="38100" dist="38100" dir="2700000" algn="tl">
                  <a:srgbClr val="000000">
                    <a:alpha val="43137"/>
                  </a:srgbClr>
                </a:outerShdw>
              </a:effectLst>
              <a:latin typeface="Georgia-BoldItalic"/>
              <a:ea typeface="Cambria" panose="02040503050406030204" pitchFamily="18" charset="0"/>
            </a:endParaRPr>
          </a:p>
        </p:txBody>
      </p:sp>
      <p:sp>
        <p:nvSpPr>
          <p:cNvPr id="12" name="ZoneTexte 11">
            <a:extLst>
              <a:ext uri="{FF2B5EF4-FFF2-40B4-BE49-F238E27FC236}">
                <a16:creationId xmlns:a16="http://schemas.microsoft.com/office/drawing/2014/main" id="{E1EAD52B-6190-4B31-A9C1-ECB2EDE40D28}"/>
              </a:ext>
            </a:extLst>
          </p:cNvPr>
          <p:cNvSpPr txBox="1"/>
          <p:nvPr/>
        </p:nvSpPr>
        <p:spPr>
          <a:xfrm>
            <a:off x="4659866" y="2641446"/>
            <a:ext cx="3948325" cy="369332"/>
          </a:xfrm>
          <a:prstGeom prst="rect">
            <a:avLst/>
          </a:prstGeom>
          <a:noFill/>
        </p:spPr>
        <p:txBody>
          <a:bodyPr wrap="none" rtlCol="0">
            <a:spAutoFit/>
          </a:bodyPr>
          <a:lstStyle/>
          <a:p>
            <a:r>
              <a:rPr lang="fr-MA" b="1" i="1" dirty="0">
                <a:latin typeface="Cambria" panose="02040503050406030204" pitchFamily="18" charset="0"/>
                <a:ea typeface="Cambria" panose="02040503050406030204" pitchFamily="18" charset="0"/>
              </a:rPr>
              <a:t>Filière Ingénierie e-Logistique (</a:t>
            </a:r>
            <a:r>
              <a:rPr lang="fr-MA" b="1" i="1" dirty="0" err="1">
                <a:latin typeface="Cambria" panose="02040503050406030204" pitchFamily="18" charset="0"/>
                <a:ea typeface="Cambria" panose="02040503050406030204" pitchFamily="18" charset="0"/>
              </a:rPr>
              <a:t>IeL</a:t>
            </a:r>
            <a:r>
              <a:rPr lang="fr-MA" b="1" i="1" dirty="0">
                <a:latin typeface="Cambria" panose="02040503050406030204" pitchFamily="18" charset="0"/>
                <a:ea typeface="Cambria" panose="02040503050406030204" pitchFamily="18" charset="0"/>
              </a:rPr>
              <a:t>)</a:t>
            </a:r>
          </a:p>
        </p:txBody>
      </p:sp>
      <p:sp>
        <p:nvSpPr>
          <p:cNvPr id="2" name="Espace réservé du numéro de diapositive 1">
            <a:extLst>
              <a:ext uri="{FF2B5EF4-FFF2-40B4-BE49-F238E27FC236}">
                <a16:creationId xmlns:a16="http://schemas.microsoft.com/office/drawing/2014/main" id="{DD17C06A-12C6-484B-86C9-076924353712}"/>
              </a:ext>
            </a:extLst>
          </p:cNvPr>
          <p:cNvSpPr>
            <a:spLocks noGrp="1"/>
          </p:cNvSpPr>
          <p:nvPr>
            <p:ph type="sldNum" sz="quarter" idx="12"/>
          </p:nvPr>
        </p:nvSpPr>
        <p:spPr/>
        <p:txBody>
          <a:bodyPr/>
          <a:lstStyle/>
          <a:p>
            <a:fld id="{C4A3FB71-68F9-4E99-B8F5-07D764EAAABE}" type="slidenum">
              <a:rPr lang="fr-MA" smtClean="0"/>
              <a:t>1</a:t>
            </a:fld>
            <a:endParaRPr lang="fr-MA"/>
          </a:p>
        </p:txBody>
      </p:sp>
      <p:sp>
        <p:nvSpPr>
          <p:cNvPr id="13" name="ZoneTexte 12">
            <a:extLst>
              <a:ext uri="{FF2B5EF4-FFF2-40B4-BE49-F238E27FC236}">
                <a16:creationId xmlns:a16="http://schemas.microsoft.com/office/drawing/2014/main" id="{906E51E4-602E-4DAD-A4D7-07C238A43AA2}"/>
              </a:ext>
            </a:extLst>
          </p:cNvPr>
          <p:cNvSpPr txBox="1"/>
          <p:nvPr/>
        </p:nvSpPr>
        <p:spPr>
          <a:xfrm>
            <a:off x="7874493" y="4369058"/>
            <a:ext cx="4317507" cy="2001382"/>
          </a:xfrm>
          <a:prstGeom prst="rect">
            <a:avLst/>
          </a:prstGeom>
          <a:noFill/>
        </p:spPr>
        <p:txBody>
          <a:bodyPr wrap="square">
            <a:spAutoFit/>
          </a:bodyPr>
          <a:lstStyle/>
          <a:p>
            <a:pPr fontAlgn="auto">
              <a:lnSpc>
                <a:spcPct val="150000"/>
              </a:lnSpc>
              <a:spcBef>
                <a:spcPts val="0"/>
              </a:spcBef>
              <a:spcAft>
                <a:spcPts val="0"/>
              </a:spcAft>
              <a:defRPr/>
            </a:pPr>
            <a:r>
              <a:rPr lang="fr-FR" sz="1400" b="1" dirty="0">
                <a:latin typeface="Georgia" panose="02040502050405020303" pitchFamily="18" charset="0"/>
              </a:rPr>
              <a:t>Membres de Jury : </a:t>
            </a:r>
          </a:p>
          <a:p>
            <a:pPr marL="742950" lvl="1" indent="-285750">
              <a:lnSpc>
                <a:spcPct val="150000"/>
              </a:lnSpc>
              <a:buFont typeface="Wingdings" panose="05000000000000000000" pitchFamily="2" charset="2"/>
              <a:buChar char="ü"/>
              <a:defRPr/>
            </a:pPr>
            <a:r>
              <a:rPr lang="da-DK" sz="1400" b="1" dirty="0">
                <a:effectLst/>
                <a:latin typeface="Georgia" panose="02040502050405020303" pitchFamily="18" charset="0"/>
                <a:ea typeface="Arial" panose="020B0604020202020204" pitchFamily="34" charset="0"/>
                <a:cs typeface="Arial" panose="020B0604020202020204" pitchFamily="34" charset="0"/>
              </a:rPr>
              <a:t>Pr.</a:t>
            </a:r>
            <a:r>
              <a:rPr lang="da-DK" sz="1400" b="1" dirty="0">
                <a:solidFill>
                  <a:srgbClr val="FF0000"/>
                </a:solidFill>
                <a:effectLst/>
                <a:latin typeface="Georgia" panose="02040502050405020303" pitchFamily="18" charset="0"/>
                <a:ea typeface="Arial" panose="020B0604020202020204" pitchFamily="34" charset="0"/>
                <a:cs typeface="Arial" panose="020B0604020202020204" pitchFamily="34" charset="0"/>
              </a:rPr>
              <a:t> </a:t>
            </a:r>
            <a:r>
              <a:rPr lang="da-DK" sz="1400" b="1" dirty="0">
                <a:effectLst/>
                <a:latin typeface="Georgia" panose="02040502050405020303" pitchFamily="18" charset="0"/>
                <a:ea typeface="Arial" panose="020B0604020202020204" pitchFamily="34" charset="0"/>
                <a:cs typeface="Arial" panose="020B0604020202020204" pitchFamily="34" charset="0"/>
              </a:rPr>
              <a:t>BENADADA Youssef</a:t>
            </a:r>
          </a:p>
          <a:p>
            <a:pPr marL="742950" lvl="1" indent="-285750">
              <a:lnSpc>
                <a:spcPct val="150000"/>
              </a:lnSpc>
              <a:buFont typeface="Wingdings" panose="05000000000000000000" pitchFamily="2" charset="2"/>
              <a:buChar char="ü"/>
              <a:defRPr/>
            </a:pPr>
            <a:r>
              <a:rPr lang="da-DK" sz="1400" b="1" dirty="0">
                <a:effectLst/>
                <a:latin typeface="Georgia" panose="02040502050405020303" pitchFamily="18" charset="0"/>
                <a:ea typeface="Arial" panose="020B0604020202020204" pitchFamily="34" charset="0"/>
                <a:cs typeface="Arial" panose="020B0604020202020204" pitchFamily="34" charset="0"/>
              </a:rPr>
              <a:t>Pr.</a:t>
            </a:r>
            <a:r>
              <a:rPr lang="da-DK" sz="1400" b="1" dirty="0">
                <a:solidFill>
                  <a:srgbClr val="FF0000"/>
                </a:solidFill>
                <a:effectLst/>
                <a:latin typeface="Georgia" panose="02040502050405020303" pitchFamily="18" charset="0"/>
                <a:ea typeface="Arial" panose="020B0604020202020204" pitchFamily="34" charset="0"/>
                <a:cs typeface="Arial" panose="020B0604020202020204" pitchFamily="34" charset="0"/>
              </a:rPr>
              <a:t> </a:t>
            </a:r>
            <a:r>
              <a:rPr lang="fr-MA" sz="1400" b="1" dirty="0">
                <a:latin typeface="Georgia" panose="02040502050405020303" pitchFamily="18" charset="0"/>
                <a:ea typeface="Arial" panose="020B0604020202020204" pitchFamily="34" charset="0"/>
                <a:cs typeface="Arial" panose="020B0604020202020204" pitchFamily="34" charset="0"/>
              </a:rPr>
              <a:t>MHADA Fatima-Zahra</a:t>
            </a:r>
          </a:p>
          <a:p>
            <a:pPr marL="742950" lvl="1" indent="-285750">
              <a:lnSpc>
                <a:spcPct val="150000"/>
              </a:lnSpc>
              <a:buFont typeface="Wingdings" panose="05000000000000000000" pitchFamily="2" charset="2"/>
              <a:buChar char="ü"/>
              <a:defRPr/>
            </a:pPr>
            <a:r>
              <a:rPr lang="da-DK" sz="1400" b="1" dirty="0">
                <a:effectLst/>
                <a:latin typeface="Georgia" panose="02040502050405020303" pitchFamily="18" charset="0"/>
                <a:ea typeface="Arial" panose="020B0604020202020204" pitchFamily="34" charset="0"/>
                <a:cs typeface="Arial" panose="020B0604020202020204" pitchFamily="34" charset="0"/>
              </a:rPr>
              <a:t>Pr.</a:t>
            </a:r>
            <a:r>
              <a:rPr lang="da-DK" sz="1400" b="1" dirty="0">
                <a:solidFill>
                  <a:srgbClr val="FF0000"/>
                </a:solidFill>
                <a:effectLst/>
                <a:latin typeface="Georgia" panose="02040502050405020303" pitchFamily="18" charset="0"/>
                <a:ea typeface="Arial" panose="020B0604020202020204" pitchFamily="34" charset="0"/>
                <a:cs typeface="Arial" panose="020B0604020202020204" pitchFamily="34" charset="0"/>
              </a:rPr>
              <a:t> </a:t>
            </a:r>
            <a:r>
              <a:rPr lang="da-DK" sz="1400" b="1" dirty="0">
                <a:effectLst/>
                <a:latin typeface="Georgia" panose="02040502050405020303" pitchFamily="18" charset="0"/>
                <a:ea typeface="Arial" panose="020B0604020202020204" pitchFamily="34" charset="0"/>
                <a:cs typeface="Arial" panose="020B0604020202020204" pitchFamily="34" charset="0"/>
              </a:rPr>
              <a:t>CHAOUNI BENABDELLAH Abla</a:t>
            </a:r>
            <a:endParaRPr lang="fr-FR" sz="1400" b="1" i="1" dirty="0">
              <a:latin typeface="Bell MT" pitchFamily="18" charset="0"/>
            </a:endParaRPr>
          </a:p>
          <a:p>
            <a:pPr marL="742950" lvl="1" indent="-285750">
              <a:lnSpc>
                <a:spcPct val="150000"/>
              </a:lnSpc>
              <a:buFont typeface="Wingdings" panose="05000000000000000000" pitchFamily="2" charset="2"/>
              <a:buChar char="ü"/>
              <a:defRPr/>
            </a:pPr>
            <a:endParaRPr lang="fr-FR" sz="1400" b="1" i="1" dirty="0">
              <a:latin typeface="Bell MT" pitchFamily="18" charset="0"/>
            </a:endParaRPr>
          </a:p>
          <a:p>
            <a:pPr fontAlgn="auto">
              <a:lnSpc>
                <a:spcPct val="150000"/>
              </a:lnSpc>
              <a:spcBef>
                <a:spcPts val="0"/>
              </a:spcBef>
              <a:spcAft>
                <a:spcPts val="0"/>
              </a:spcAft>
              <a:defRPr/>
            </a:pPr>
            <a:endParaRPr lang="fr-FR" sz="1400" b="1" dirty="0">
              <a:latin typeface="Bell MT" pitchFamily="18" charset="0"/>
            </a:endParaRPr>
          </a:p>
        </p:txBody>
      </p:sp>
    </p:spTree>
    <p:extLst>
      <p:ext uri="{BB962C8B-B14F-4D97-AF65-F5344CB8AC3E}">
        <p14:creationId xmlns:p14="http://schemas.microsoft.com/office/powerpoint/2010/main" val="3049355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6BE36B-6FDE-464D-AE1E-26C5DA6067C3}"/>
              </a:ext>
            </a:extLst>
          </p:cNvPr>
          <p:cNvSpPr txBox="1">
            <a:spLocks/>
          </p:cNvSpPr>
          <p:nvPr/>
        </p:nvSpPr>
        <p:spPr>
          <a:xfrm>
            <a:off x="1929745" y="537396"/>
            <a:ext cx="9144000" cy="782357"/>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BoldItalic"/>
              </a:rPr>
              <a:t>Analyse et Conception</a:t>
            </a:r>
            <a:br>
              <a:rPr lang="fr-FR" dirty="0">
                <a:latin typeface="Georgia-BoldItalic"/>
              </a:rPr>
            </a:br>
            <a:endParaRPr lang="fr-FR" dirty="0">
              <a:latin typeface="Georgia-BoldItalic"/>
            </a:endParaRPr>
          </a:p>
        </p:txBody>
      </p:sp>
      <p:sp>
        <p:nvSpPr>
          <p:cNvPr id="3" name="Sous-titre 2">
            <a:extLst>
              <a:ext uri="{FF2B5EF4-FFF2-40B4-BE49-F238E27FC236}">
                <a16:creationId xmlns:a16="http://schemas.microsoft.com/office/drawing/2014/main" id="{797AA6E1-511C-44C7-970E-04B059902CB8}"/>
              </a:ext>
            </a:extLst>
          </p:cNvPr>
          <p:cNvSpPr txBox="1">
            <a:spLocks/>
          </p:cNvSpPr>
          <p:nvPr/>
        </p:nvSpPr>
        <p:spPr>
          <a:xfrm>
            <a:off x="1668545" y="1560262"/>
            <a:ext cx="9970809" cy="4397478"/>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lnSpc>
                <a:spcPct val="150000"/>
              </a:lnSpc>
              <a:buNone/>
            </a:pPr>
            <a:r>
              <a:rPr lang="fr-FR" sz="2000" dirty="0">
                <a:latin typeface="Georgia-BoldItalic"/>
              </a:rPr>
              <a:t>Cette partie est la partie la plus  importante pour le développement de notre application web . Pour cela ,nous avons travaillé avec un langage de modélisation graphique (UML) qui permet non seulement une vision globale de la plateforme mais aussi de présenter de façon simple tous les éléments nécessaires pour son bon fonctionnement. Nous avons travaillé avec 3 diagrammes essentiels : </a:t>
            </a:r>
          </a:p>
          <a:p>
            <a:pPr lvl="1" algn="just">
              <a:lnSpc>
                <a:spcPct val="150000"/>
              </a:lnSpc>
            </a:pPr>
            <a:r>
              <a:rPr lang="fr-FR" dirty="0">
                <a:latin typeface="Georgia-BoldItalic"/>
              </a:rPr>
              <a:t>Diagramme de cas d’utilisation .</a:t>
            </a:r>
          </a:p>
          <a:p>
            <a:pPr lvl="1" algn="just">
              <a:lnSpc>
                <a:spcPct val="150000"/>
              </a:lnSpc>
            </a:pPr>
            <a:r>
              <a:rPr lang="fr-FR" dirty="0">
                <a:latin typeface="Georgia-BoldItalic"/>
              </a:rPr>
              <a:t>Diagrammes de séquences.</a:t>
            </a:r>
          </a:p>
          <a:p>
            <a:pPr lvl="1" algn="just">
              <a:lnSpc>
                <a:spcPct val="150000"/>
              </a:lnSpc>
            </a:pPr>
            <a:r>
              <a:rPr lang="fr-FR" dirty="0">
                <a:latin typeface="Georgia-BoldItalic"/>
              </a:rPr>
              <a:t> Diagramme de classe.</a:t>
            </a:r>
          </a:p>
          <a:p>
            <a:pPr>
              <a:lnSpc>
                <a:spcPct val="150000"/>
              </a:lnSpc>
            </a:pPr>
            <a:endParaRPr lang="fr-FR" sz="2000" dirty="0">
              <a:latin typeface="Georgia-BoldItalic"/>
            </a:endParaRPr>
          </a:p>
        </p:txBody>
      </p:sp>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10</a:t>
            </a:fld>
            <a:endParaRPr lang="fr-MA"/>
          </a:p>
        </p:txBody>
      </p:sp>
    </p:spTree>
    <p:extLst>
      <p:ext uri="{BB962C8B-B14F-4D97-AF65-F5344CB8AC3E}">
        <p14:creationId xmlns:p14="http://schemas.microsoft.com/office/powerpoint/2010/main" val="18468809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11</a:t>
            </a:fld>
            <a:endParaRPr lang="fr-MA"/>
          </a:p>
        </p:txBody>
      </p:sp>
      <p:sp>
        <p:nvSpPr>
          <p:cNvPr id="5" name="Titre 1">
            <a:extLst>
              <a:ext uri="{FF2B5EF4-FFF2-40B4-BE49-F238E27FC236}">
                <a16:creationId xmlns:a16="http://schemas.microsoft.com/office/drawing/2014/main" id="{698BA68C-FB69-48B7-8D42-DDBD90A07CE4}"/>
              </a:ext>
            </a:extLst>
          </p:cNvPr>
          <p:cNvSpPr txBox="1">
            <a:spLocks/>
          </p:cNvSpPr>
          <p:nvPr/>
        </p:nvSpPr>
        <p:spPr>
          <a:xfrm>
            <a:off x="3135424" y="124049"/>
            <a:ext cx="7667694" cy="514350"/>
          </a:xfrm>
          <a:prstGeom prst="rect">
            <a:avLst/>
          </a:prstGeom>
        </p:spPr>
        <p:txBody>
          <a:bodyPr>
            <a:normAutofit fontScale="82500" lnSpcReduction="2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BoldItalic"/>
              </a:rPr>
              <a:t>Diagramme de cas d’utilisation (1/1)</a:t>
            </a:r>
            <a:endParaRPr lang="fr-FR" dirty="0">
              <a:latin typeface="Georgia-BoldItalic"/>
            </a:endParaRPr>
          </a:p>
        </p:txBody>
      </p:sp>
      <p:pic>
        <p:nvPicPr>
          <p:cNvPr id="6" name="Espace réservé du contenu 3">
            <a:extLst>
              <a:ext uri="{FF2B5EF4-FFF2-40B4-BE49-F238E27FC236}">
                <a16:creationId xmlns:a16="http://schemas.microsoft.com/office/drawing/2014/main" id="{42606374-45A7-4F4B-ACF2-E8E9108FCE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6127" y="845788"/>
            <a:ext cx="8776355" cy="5765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499632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12</a:t>
            </a:fld>
            <a:endParaRPr lang="fr-MA"/>
          </a:p>
        </p:txBody>
      </p:sp>
      <p:sp>
        <p:nvSpPr>
          <p:cNvPr id="11" name="Titre 1">
            <a:extLst>
              <a:ext uri="{FF2B5EF4-FFF2-40B4-BE49-F238E27FC236}">
                <a16:creationId xmlns:a16="http://schemas.microsoft.com/office/drawing/2014/main" id="{88BCF2D6-95DD-4865-93A4-3019E48F1592}"/>
              </a:ext>
            </a:extLst>
          </p:cNvPr>
          <p:cNvSpPr txBox="1">
            <a:spLocks/>
          </p:cNvSpPr>
          <p:nvPr/>
        </p:nvSpPr>
        <p:spPr>
          <a:xfrm>
            <a:off x="3156550" y="211898"/>
            <a:ext cx="6531428" cy="594861"/>
          </a:xfrm>
          <a:prstGeom prst="rect">
            <a:avLst/>
          </a:prstGeom>
        </p:spPr>
        <p:txBody>
          <a:bodyP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BoldItalic"/>
              </a:rPr>
              <a:t>Diagramme de séquence (1/4)</a:t>
            </a:r>
            <a:endParaRPr lang="fr-FR" dirty="0">
              <a:latin typeface="Georgia-BoldItalic"/>
            </a:endParaRPr>
          </a:p>
        </p:txBody>
      </p:sp>
      <p:sp>
        <p:nvSpPr>
          <p:cNvPr id="12" name="Espace réservé du contenu 2">
            <a:extLst>
              <a:ext uri="{FF2B5EF4-FFF2-40B4-BE49-F238E27FC236}">
                <a16:creationId xmlns:a16="http://schemas.microsoft.com/office/drawing/2014/main" id="{843B8B9C-3111-42B4-966B-2DB335FA403B}"/>
              </a:ext>
            </a:extLst>
          </p:cNvPr>
          <p:cNvSpPr txBox="1">
            <a:spLocks/>
          </p:cNvSpPr>
          <p:nvPr/>
        </p:nvSpPr>
        <p:spPr>
          <a:xfrm>
            <a:off x="1111578" y="2926828"/>
            <a:ext cx="3733800" cy="769968"/>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Ø"/>
            </a:pPr>
            <a:r>
              <a:rPr lang="fr-FR" sz="2000">
                <a:latin typeface="Georgia-BoldItalic"/>
              </a:rPr>
              <a:t>L’interaction « S’inscrire »</a:t>
            </a:r>
            <a:endParaRPr lang="fr-FR" sz="2000" dirty="0">
              <a:latin typeface="Georgia-BoldItalic"/>
            </a:endParaRPr>
          </a:p>
        </p:txBody>
      </p:sp>
      <p:pic>
        <p:nvPicPr>
          <p:cNvPr id="13" name="Image 12">
            <a:extLst>
              <a:ext uri="{FF2B5EF4-FFF2-40B4-BE49-F238E27FC236}">
                <a16:creationId xmlns:a16="http://schemas.microsoft.com/office/drawing/2014/main" id="{E382CFD2-34BD-4D61-A0E4-33B7A22A4C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9071" y="961535"/>
            <a:ext cx="6920299" cy="54705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646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13</a:t>
            </a:fld>
            <a:endParaRPr lang="fr-MA"/>
          </a:p>
        </p:txBody>
      </p:sp>
      <p:sp>
        <p:nvSpPr>
          <p:cNvPr id="7" name="Espace réservé du contenu 2">
            <a:extLst>
              <a:ext uri="{FF2B5EF4-FFF2-40B4-BE49-F238E27FC236}">
                <a16:creationId xmlns:a16="http://schemas.microsoft.com/office/drawing/2014/main" id="{64157840-878E-4D30-A358-255CBC862FDB}"/>
              </a:ext>
            </a:extLst>
          </p:cNvPr>
          <p:cNvSpPr txBox="1">
            <a:spLocks/>
          </p:cNvSpPr>
          <p:nvPr/>
        </p:nvSpPr>
        <p:spPr>
          <a:xfrm>
            <a:off x="1102935" y="3256960"/>
            <a:ext cx="3374796" cy="428919"/>
          </a:xfrm>
          <a:prstGeom prst="rect">
            <a:avLst/>
          </a:prstGeom>
        </p:spPr>
        <p:txBody>
          <a:bodyP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Ø"/>
            </a:pPr>
            <a:r>
              <a:rPr lang="fr-FR" sz="1800">
                <a:latin typeface="Georgia-BoldItalic"/>
              </a:rPr>
              <a:t>L’interaction « S’identifier »</a:t>
            </a:r>
            <a:endParaRPr lang="fr-FR" sz="1800" dirty="0">
              <a:latin typeface="Georgia-BoldItalic"/>
            </a:endParaRPr>
          </a:p>
        </p:txBody>
      </p:sp>
      <p:pic>
        <p:nvPicPr>
          <p:cNvPr id="8" name="Image 7">
            <a:extLst>
              <a:ext uri="{FF2B5EF4-FFF2-40B4-BE49-F238E27FC236}">
                <a16:creationId xmlns:a16="http://schemas.microsoft.com/office/drawing/2014/main" id="{CB921BEB-B36A-439D-B1B7-78E73BE85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7731" y="1150837"/>
            <a:ext cx="7315285" cy="5367334"/>
          </a:xfrm>
          <a:prstGeom prst="rect">
            <a:avLst/>
          </a:prstGeom>
          <a:ln>
            <a:noFill/>
          </a:ln>
          <a:effectLst>
            <a:outerShdw blurRad="292100" dist="139700" dir="2700000" algn="tl" rotWithShape="0">
              <a:srgbClr val="333333">
                <a:alpha val="65000"/>
              </a:srgbClr>
            </a:outerShdw>
          </a:effectLst>
        </p:spPr>
      </p:pic>
      <p:sp>
        <p:nvSpPr>
          <p:cNvPr id="9" name="Titre 1">
            <a:extLst>
              <a:ext uri="{FF2B5EF4-FFF2-40B4-BE49-F238E27FC236}">
                <a16:creationId xmlns:a16="http://schemas.microsoft.com/office/drawing/2014/main" id="{74DB7F56-7FF9-4C79-B9EE-AC8541A3BD85}"/>
              </a:ext>
            </a:extLst>
          </p:cNvPr>
          <p:cNvSpPr txBox="1">
            <a:spLocks/>
          </p:cNvSpPr>
          <p:nvPr/>
        </p:nvSpPr>
        <p:spPr>
          <a:xfrm>
            <a:off x="3156550" y="211898"/>
            <a:ext cx="6531428" cy="594861"/>
          </a:xfrm>
          <a:prstGeom prst="rect">
            <a:avLst/>
          </a:prstGeom>
        </p:spPr>
        <p:txBody>
          <a:bodyP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BoldItalic"/>
              </a:rPr>
              <a:t>Diagramme de séquence (2/4)</a:t>
            </a:r>
            <a:endParaRPr lang="fr-FR" dirty="0">
              <a:latin typeface="Georgia-BoldItalic"/>
            </a:endParaRPr>
          </a:p>
        </p:txBody>
      </p:sp>
    </p:spTree>
    <p:extLst>
      <p:ext uri="{BB962C8B-B14F-4D97-AF65-F5344CB8AC3E}">
        <p14:creationId xmlns:p14="http://schemas.microsoft.com/office/powerpoint/2010/main" val="15322334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14</a:t>
            </a:fld>
            <a:endParaRPr lang="fr-MA"/>
          </a:p>
        </p:txBody>
      </p:sp>
      <p:sp>
        <p:nvSpPr>
          <p:cNvPr id="11" name="Espace réservé du contenu 2">
            <a:extLst>
              <a:ext uri="{FF2B5EF4-FFF2-40B4-BE49-F238E27FC236}">
                <a16:creationId xmlns:a16="http://schemas.microsoft.com/office/drawing/2014/main" id="{E635B8E7-F8C6-4A43-A015-608AE39F78D9}"/>
              </a:ext>
            </a:extLst>
          </p:cNvPr>
          <p:cNvSpPr txBox="1">
            <a:spLocks/>
          </p:cNvSpPr>
          <p:nvPr/>
        </p:nvSpPr>
        <p:spPr>
          <a:xfrm>
            <a:off x="1573490" y="2745642"/>
            <a:ext cx="4205140" cy="538843"/>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Ø"/>
            </a:pPr>
            <a:r>
              <a:rPr lang="fr-FR" sz="2000">
                <a:latin typeface="Georgia-BoldItalic"/>
              </a:rPr>
              <a:t>L’interaction « Voir Contenu»</a:t>
            </a:r>
            <a:endParaRPr lang="fr-FR" sz="2000" dirty="0">
              <a:latin typeface="Georgia-BoldItalic"/>
            </a:endParaRPr>
          </a:p>
        </p:txBody>
      </p:sp>
      <p:pic>
        <p:nvPicPr>
          <p:cNvPr id="12" name="Image 11">
            <a:extLst>
              <a:ext uri="{FF2B5EF4-FFF2-40B4-BE49-F238E27FC236}">
                <a16:creationId xmlns:a16="http://schemas.microsoft.com/office/drawing/2014/main" id="{C255D9F0-6BF4-4F73-B515-EF3A1432D7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083" y="886120"/>
            <a:ext cx="6041318" cy="5849332"/>
          </a:xfrm>
          <a:prstGeom prst="rect">
            <a:avLst/>
          </a:prstGeom>
          <a:ln>
            <a:noFill/>
          </a:ln>
          <a:effectLst>
            <a:outerShdw blurRad="292100" dist="139700" dir="2700000" algn="tl" rotWithShape="0">
              <a:srgbClr val="333333">
                <a:alpha val="65000"/>
              </a:srgbClr>
            </a:outerShdw>
          </a:effectLst>
        </p:spPr>
      </p:pic>
      <p:sp>
        <p:nvSpPr>
          <p:cNvPr id="13" name="Titre 1">
            <a:extLst>
              <a:ext uri="{FF2B5EF4-FFF2-40B4-BE49-F238E27FC236}">
                <a16:creationId xmlns:a16="http://schemas.microsoft.com/office/drawing/2014/main" id="{88701EDC-DDB2-4113-AF53-7C2C8E467A58}"/>
              </a:ext>
            </a:extLst>
          </p:cNvPr>
          <p:cNvSpPr txBox="1">
            <a:spLocks/>
          </p:cNvSpPr>
          <p:nvPr/>
        </p:nvSpPr>
        <p:spPr>
          <a:xfrm>
            <a:off x="2830286" y="122548"/>
            <a:ext cx="6531428" cy="594861"/>
          </a:xfrm>
          <a:prstGeom prst="rect">
            <a:avLst/>
          </a:prstGeom>
        </p:spPr>
        <p:txBody>
          <a:bodyP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BoldItalic"/>
              </a:rPr>
              <a:t>Diagramme de séquence (3/4)</a:t>
            </a:r>
            <a:endParaRPr lang="fr-FR" dirty="0">
              <a:latin typeface="Georgia-BoldItalic"/>
            </a:endParaRPr>
          </a:p>
        </p:txBody>
      </p:sp>
    </p:spTree>
    <p:extLst>
      <p:ext uri="{BB962C8B-B14F-4D97-AF65-F5344CB8AC3E}">
        <p14:creationId xmlns:p14="http://schemas.microsoft.com/office/powerpoint/2010/main" val="15751404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15</a:t>
            </a:fld>
            <a:endParaRPr lang="fr-MA"/>
          </a:p>
        </p:txBody>
      </p:sp>
      <p:sp>
        <p:nvSpPr>
          <p:cNvPr id="7" name="Espace réservé du contenu 2">
            <a:extLst>
              <a:ext uri="{FF2B5EF4-FFF2-40B4-BE49-F238E27FC236}">
                <a16:creationId xmlns:a16="http://schemas.microsoft.com/office/drawing/2014/main" id="{79B0C5DA-40F8-4954-AA9D-86C0093EC8E6}"/>
              </a:ext>
            </a:extLst>
          </p:cNvPr>
          <p:cNvSpPr txBox="1">
            <a:spLocks/>
          </p:cNvSpPr>
          <p:nvPr/>
        </p:nvSpPr>
        <p:spPr>
          <a:xfrm>
            <a:off x="1246694" y="3034279"/>
            <a:ext cx="4849306" cy="643211"/>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Ø"/>
            </a:pPr>
            <a:r>
              <a:rPr lang="fr-FR" sz="2000">
                <a:latin typeface="Georgia-BoldItalic"/>
              </a:rPr>
              <a:t>L’interaction « Création du contenu»</a:t>
            </a:r>
            <a:endParaRPr lang="fr-FR" sz="2000" dirty="0">
              <a:latin typeface="Georgia-BoldItalic"/>
            </a:endParaRPr>
          </a:p>
        </p:txBody>
      </p:sp>
      <p:pic>
        <p:nvPicPr>
          <p:cNvPr id="8" name="Image 7">
            <a:extLst>
              <a:ext uri="{FF2B5EF4-FFF2-40B4-BE49-F238E27FC236}">
                <a16:creationId xmlns:a16="http://schemas.microsoft.com/office/drawing/2014/main" id="{C840B5AE-FF35-4848-B297-2EFD8D816B2F}"/>
              </a:ext>
            </a:extLst>
          </p:cNvPr>
          <p:cNvPicPr>
            <a:picLocks noChangeAspect="1"/>
          </p:cNvPicPr>
          <p:nvPr/>
        </p:nvPicPr>
        <p:blipFill rotWithShape="1">
          <a:blip r:embed="rId2">
            <a:extLst>
              <a:ext uri="{28A0092B-C50C-407E-A947-70E740481C1C}">
                <a14:useLocalDpi xmlns:a14="http://schemas.microsoft.com/office/drawing/2010/main" val="0"/>
              </a:ext>
            </a:extLst>
          </a:blip>
          <a:srcRect r="3232" b="4232"/>
          <a:stretch/>
        </p:blipFill>
        <p:spPr>
          <a:xfrm>
            <a:off x="6353666" y="749347"/>
            <a:ext cx="5546103" cy="5856288"/>
          </a:xfrm>
          <a:prstGeom prst="rect">
            <a:avLst/>
          </a:prstGeom>
        </p:spPr>
      </p:pic>
      <p:sp>
        <p:nvSpPr>
          <p:cNvPr id="9" name="Titre 1">
            <a:extLst>
              <a:ext uri="{FF2B5EF4-FFF2-40B4-BE49-F238E27FC236}">
                <a16:creationId xmlns:a16="http://schemas.microsoft.com/office/drawing/2014/main" id="{4F05268D-E958-4770-A353-2920DDC3B6DA}"/>
              </a:ext>
            </a:extLst>
          </p:cNvPr>
          <p:cNvSpPr txBox="1">
            <a:spLocks/>
          </p:cNvSpPr>
          <p:nvPr/>
        </p:nvSpPr>
        <p:spPr>
          <a:xfrm>
            <a:off x="2717164" y="154486"/>
            <a:ext cx="6531428" cy="594861"/>
          </a:xfrm>
          <a:prstGeom prst="rect">
            <a:avLst/>
          </a:prstGeom>
        </p:spPr>
        <p:txBody>
          <a:bodyPr>
            <a:normAutofit fontScale="90000" lnSpcReduction="1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BoldItalic"/>
              </a:rPr>
              <a:t>Diagramme de séquence (4/4)</a:t>
            </a:r>
            <a:endParaRPr lang="fr-FR" dirty="0">
              <a:latin typeface="Georgia-BoldItalic"/>
            </a:endParaRPr>
          </a:p>
        </p:txBody>
      </p:sp>
    </p:spTree>
    <p:extLst>
      <p:ext uri="{BB962C8B-B14F-4D97-AF65-F5344CB8AC3E}">
        <p14:creationId xmlns:p14="http://schemas.microsoft.com/office/powerpoint/2010/main" val="4196121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0144F6ED-2020-4917-A794-3EF53E72A713}"/>
              </a:ext>
            </a:extLst>
          </p:cNvPr>
          <p:cNvSpPr>
            <a:spLocks noGrp="1"/>
          </p:cNvSpPr>
          <p:nvPr>
            <p:ph type="sldNum" sz="quarter" idx="12"/>
          </p:nvPr>
        </p:nvSpPr>
        <p:spPr/>
        <p:txBody>
          <a:bodyPr/>
          <a:lstStyle/>
          <a:p>
            <a:fld id="{C4A3FB71-68F9-4E99-B8F5-07D764EAAABE}" type="slidenum">
              <a:rPr lang="fr-MA" smtClean="0"/>
              <a:t>16</a:t>
            </a:fld>
            <a:endParaRPr lang="fr-MA"/>
          </a:p>
        </p:txBody>
      </p:sp>
      <p:sp>
        <p:nvSpPr>
          <p:cNvPr id="11" name="Titre 1">
            <a:extLst>
              <a:ext uri="{FF2B5EF4-FFF2-40B4-BE49-F238E27FC236}">
                <a16:creationId xmlns:a16="http://schemas.microsoft.com/office/drawing/2014/main" id="{6CD9F8EB-F4C9-4534-89A4-F80D7DB7ECE1}"/>
              </a:ext>
            </a:extLst>
          </p:cNvPr>
          <p:cNvSpPr txBox="1">
            <a:spLocks/>
          </p:cNvSpPr>
          <p:nvPr/>
        </p:nvSpPr>
        <p:spPr>
          <a:xfrm>
            <a:off x="3763806" y="169474"/>
            <a:ext cx="5783036" cy="655410"/>
          </a:xfrm>
          <a:prstGeom prst="rect">
            <a:avLst/>
          </a:prstGeom>
        </p:spPr>
        <p:txBody>
          <a:bodyPr>
            <a:normAutofit fontScale="900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BoldItalic"/>
              </a:rPr>
              <a:t>Diagramme de classe (1/1)</a:t>
            </a:r>
          </a:p>
        </p:txBody>
      </p:sp>
      <p:pic>
        <p:nvPicPr>
          <p:cNvPr id="12" name="Image 11">
            <a:extLst>
              <a:ext uri="{FF2B5EF4-FFF2-40B4-BE49-F238E27FC236}">
                <a16:creationId xmlns:a16="http://schemas.microsoft.com/office/drawing/2014/main" id="{82AA3E23-EA22-4163-968D-AAC01B1644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054" y="963975"/>
            <a:ext cx="7786540" cy="5396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23236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a:bodyPr>
          <a:lstStyle/>
          <a:p>
            <a:r>
              <a:rPr lang="fr-FR" dirty="0">
                <a:latin typeface="Georgia-BoldItalic"/>
                <a:ea typeface="Cambria" panose="02040503050406030204" pitchFamily="18" charset="0"/>
              </a:rPr>
              <a:t>Réalisation</a:t>
            </a:r>
            <a:r>
              <a:rPr lang="fr-FR" dirty="0">
                <a:latin typeface="Cambria" panose="02040503050406030204" pitchFamily="18" charset="0"/>
                <a:ea typeface="Cambria" panose="02040503050406030204" pitchFamily="18" charset="0"/>
              </a:rPr>
              <a:t> de l’application (1/3)</a:t>
            </a:r>
            <a:endParaRPr lang="fr-MA" dirty="0">
              <a:latin typeface="Cambria" panose="02040503050406030204" pitchFamily="18" charset="0"/>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875934" y="1131216"/>
            <a:ext cx="9587060" cy="5025403"/>
          </a:xfrm>
        </p:spPr>
        <p:txBody>
          <a:bodyPr>
            <a:normAutofit/>
          </a:bodyPr>
          <a:lstStyle/>
          <a:p>
            <a:pPr marL="0" indent="0" algn="just">
              <a:lnSpc>
                <a:spcPct val="150000"/>
              </a:lnSpc>
              <a:buNone/>
            </a:pPr>
            <a:r>
              <a:rPr lang="fr-FR" sz="1800" dirty="0">
                <a:latin typeface="Georgia-BoldItalic"/>
              </a:rPr>
              <a:t>Nous présentons dans cette partie l’ensemble du travail effectué pour mettre en place l’application, via les points suivants : </a:t>
            </a:r>
          </a:p>
          <a:p>
            <a:pPr lvl="1" algn="just">
              <a:lnSpc>
                <a:spcPct val="150000"/>
              </a:lnSpc>
              <a:buFont typeface="Wingdings" panose="05000000000000000000" pitchFamily="2" charset="2"/>
              <a:buChar char="Ø"/>
            </a:pPr>
            <a:r>
              <a:rPr lang="fr-FR" sz="1800" dirty="0">
                <a:latin typeface="Georgia-BoldItalic"/>
              </a:rPr>
              <a:t>Les technologies de développement.</a:t>
            </a:r>
          </a:p>
          <a:p>
            <a:pPr lvl="1" algn="just">
              <a:lnSpc>
                <a:spcPct val="150000"/>
              </a:lnSpc>
              <a:buFont typeface="Wingdings" panose="05000000000000000000" pitchFamily="2" charset="2"/>
              <a:buChar char="Ø"/>
            </a:pPr>
            <a:r>
              <a:rPr lang="fr-FR" sz="1800" dirty="0">
                <a:latin typeface="Georgia-BoldItalic"/>
              </a:rPr>
              <a:t>Les environnements de développement.</a:t>
            </a:r>
          </a:p>
          <a:p>
            <a:pPr lvl="1" algn="just">
              <a:lnSpc>
                <a:spcPct val="150000"/>
              </a:lnSpc>
              <a:buFont typeface="Wingdings" panose="05000000000000000000" pitchFamily="2" charset="2"/>
              <a:buChar char="Ø"/>
            </a:pPr>
            <a:r>
              <a:rPr lang="fr-FR" sz="1800" dirty="0">
                <a:latin typeface="Georgia-BoldItalic"/>
              </a:rPr>
              <a:t>Les difficultés rencontrées.</a:t>
            </a:r>
          </a:p>
          <a:p>
            <a:pPr lvl="1" algn="just">
              <a:lnSpc>
                <a:spcPct val="150000"/>
              </a:lnSpc>
              <a:buFont typeface="Wingdings" panose="05000000000000000000" pitchFamily="2" charset="2"/>
              <a:buChar char="Ø"/>
            </a:pPr>
            <a:r>
              <a:rPr lang="fr-FR" sz="1800" dirty="0">
                <a:latin typeface="Georgia-BoldItalic"/>
              </a:rPr>
              <a:t> Présentation des interfaces et le fonctionnement</a:t>
            </a:r>
            <a:endParaRPr lang="fr-MA" sz="1800" dirty="0">
              <a:latin typeface="Georgia-BoldItalic"/>
            </a:endParaRPr>
          </a:p>
        </p:txBody>
      </p:sp>
      <p:sp>
        <p:nvSpPr>
          <p:cNvPr id="4" name="Espace réservé du numéro de diapositive 3">
            <a:extLst>
              <a:ext uri="{FF2B5EF4-FFF2-40B4-BE49-F238E27FC236}">
                <a16:creationId xmlns:a16="http://schemas.microsoft.com/office/drawing/2014/main" id="{B480436E-2FAB-498D-8BDB-DF21213F0DC8}"/>
              </a:ext>
            </a:extLst>
          </p:cNvPr>
          <p:cNvSpPr>
            <a:spLocks noGrp="1"/>
          </p:cNvSpPr>
          <p:nvPr>
            <p:ph type="sldNum" sz="quarter" idx="12"/>
          </p:nvPr>
        </p:nvSpPr>
        <p:spPr/>
        <p:txBody>
          <a:bodyPr/>
          <a:lstStyle/>
          <a:p>
            <a:fld id="{C4A3FB71-68F9-4E99-B8F5-07D764EAAABE}" type="slidenum">
              <a:rPr lang="fr-MA" smtClean="0"/>
              <a:t>17</a:t>
            </a:fld>
            <a:endParaRPr lang="fr-MA"/>
          </a:p>
        </p:txBody>
      </p:sp>
    </p:spTree>
    <p:extLst>
      <p:ext uri="{BB962C8B-B14F-4D97-AF65-F5344CB8AC3E}">
        <p14:creationId xmlns:p14="http://schemas.microsoft.com/office/powerpoint/2010/main" val="6432606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r>
              <a:rPr lang="fr-FR" dirty="0">
                <a:latin typeface="Georgia-BoldItalic"/>
                <a:ea typeface="Cambria" panose="02040503050406030204" pitchFamily="18" charset="0"/>
              </a:rPr>
              <a:t>Réalisation de l’application (2/3)</a:t>
            </a:r>
            <a:br>
              <a:rPr lang="fr-FR" dirty="0">
                <a:latin typeface="Georgia-BoldItalic"/>
                <a:ea typeface="Cambria" panose="02040503050406030204" pitchFamily="18" charset="0"/>
              </a:rPr>
            </a:br>
            <a:r>
              <a:rPr lang="fr-FR" sz="2000" b="1" dirty="0">
                <a:latin typeface="Georgia-BoldItalic"/>
              </a:rPr>
              <a:t>Les technologies de développement</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989055" y="1485258"/>
            <a:ext cx="9577633" cy="796029"/>
          </a:xfrm>
        </p:spPr>
        <p:txBody>
          <a:bodyPr>
            <a:normAutofit fontScale="92500" lnSpcReduction="10000"/>
          </a:bodyPr>
          <a:lstStyle/>
          <a:p>
            <a:pPr marL="0" indent="0" algn="just">
              <a:lnSpc>
                <a:spcPct val="160000"/>
              </a:lnSpc>
              <a:buNone/>
            </a:pPr>
            <a:r>
              <a:rPr lang="fr-FR" sz="1800" b="0" i="0" dirty="0">
                <a:solidFill>
                  <a:srgbClr val="000000"/>
                </a:solidFill>
                <a:effectLst/>
                <a:latin typeface="Georgia-BoldItalic"/>
              </a:rPr>
              <a:t>Afin de réaliser notre plateforme d’E-learning nous avons utilisés différents langages : </a:t>
            </a:r>
            <a:br>
              <a:rPr lang="fr-FR" sz="1200" dirty="0">
                <a:latin typeface="Georgia-BoldItalic"/>
              </a:rPr>
            </a:br>
            <a:endParaRPr lang="fr-MA" sz="1600" b="1" dirty="0">
              <a:latin typeface="Georgia-BoldItalic"/>
            </a:endParaRPr>
          </a:p>
        </p:txBody>
      </p:sp>
      <p:pic>
        <p:nvPicPr>
          <p:cNvPr id="12" name="Image 11">
            <a:extLst>
              <a:ext uri="{FF2B5EF4-FFF2-40B4-BE49-F238E27FC236}">
                <a16:creationId xmlns:a16="http://schemas.microsoft.com/office/drawing/2014/main" id="{58AEB656-062C-4E57-BA50-E162A4FF3E6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524" b="89881" l="4854" r="89806">
                        <a14:foregroundMark x1="17961" y1="18452" x2="4854" y2="50000"/>
                        <a14:foregroundMark x1="4854" y1="50000" x2="6311" y2="72619"/>
                        <a14:foregroundMark x1="73301" y1="38690" x2="73301" y2="38690"/>
                        <a14:foregroundMark x1="67476" y1="39881" x2="67476" y2="39881"/>
                      </a14:backgroundRemoval>
                    </a14:imgEffect>
                  </a14:imgLayer>
                </a14:imgProps>
              </a:ext>
              <a:ext uri="{28A0092B-C50C-407E-A947-70E740481C1C}">
                <a14:useLocalDpi xmlns:a14="http://schemas.microsoft.com/office/drawing/2010/main" val="0"/>
              </a:ext>
            </a:extLst>
          </a:blip>
          <a:stretch>
            <a:fillRect/>
          </a:stretch>
        </p:blipFill>
        <p:spPr>
          <a:xfrm>
            <a:off x="9893971" y="2432099"/>
            <a:ext cx="1962150" cy="1600200"/>
          </a:xfrm>
          <a:prstGeom prst="rect">
            <a:avLst/>
          </a:prstGeom>
        </p:spPr>
      </p:pic>
      <p:pic>
        <p:nvPicPr>
          <p:cNvPr id="16" name="Image 15">
            <a:extLst>
              <a:ext uri="{FF2B5EF4-FFF2-40B4-BE49-F238E27FC236}">
                <a16:creationId xmlns:a16="http://schemas.microsoft.com/office/drawing/2014/main" id="{112F5177-ED67-4B92-AA33-58704022E3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9918" y="2432099"/>
            <a:ext cx="1375511" cy="1517731"/>
          </a:xfrm>
          <a:prstGeom prst="rect">
            <a:avLst/>
          </a:prstGeom>
        </p:spPr>
      </p:pic>
      <p:pic>
        <p:nvPicPr>
          <p:cNvPr id="18" name="Image 17">
            <a:extLst>
              <a:ext uri="{FF2B5EF4-FFF2-40B4-BE49-F238E27FC236}">
                <a16:creationId xmlns:a16="http://schemas.microsoft.com/office/drawing/2014/main" id="{12CAC23F-028D-4DE2-A998-3F177CB275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6238" y="2127647"/>
            <a:ext cx="5505138" cy="2085280"/>
          </a:xfrm>
          <a:prstGeom prst="rect">
            <a:avLst/>
          </a:prstGeom>
        </p:spPr>
      </p:pic>
      <p:pic>
        <p:nvPicPr>
          <p:cNvPr id="20" name="Image 19">
            <a:extLst>
              <a:ext uri="{FF2B5EF4-FFF2-40B4-BE49-F238E27FC236}">
                <a16:creationId xmlns:a16="http://schemas.microsoft.com/office/drawing/2014/main" id="{57ACAF21-87E8-4437-8D52-4041D19BE4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2752" y="4469003"/>
            <a:ext cx="2161441" cy="1807477"/>
          </a:xfrm>
          <a:prstGeom prst="rect">
            <a:avLst/>
          </a:prstGeom>
        </p:spPr>
      </p:pic>
      <p:sp>
        <p:nvSpPr>
          <p:cNvPr id="21" name="Espace réservé du numéro de diapositive 20">
            <a:extLst>
              <a:ext uri="{FF2B5EF4-FFF2-40B4-BE49-F238E27FC236}">
                <a16:creationId xmlns:a16="http://schemas.microsoft.com/office/drawing/2014/main" id="{49E34520-FE70-4DE6-AA32-8C52BCBD283F}"/>
              </a:ext>
            </a:extLst>
          </p:cNvPr>
          <p:cNvSpPr>
            <a:spLocks noGrp="1"/>
          </p:cNvSpPr>
          <p:nvPr>
            <p:ph type="sldNum" sz="quarter" idx="12"/>
          </p:nvPr>
        </p:nvSpPr>
        <p:spPr/>
        <p:txBody>
          <a:bodyPr/>
          <a:lstStyle/>
          <a:p>
            <a:fld id="{C4A3FB71-68F9-4E99-B8F5-07D764EAAABE}" type="slidenum">
              <a:rPr lang="fr-MA" smtClean="0"/>
              <a:t>18</a:t>
            </a:fld>
            <a:endParaRPr lang="fr-MA"/>
          </a:p>
        </p:txBody>
      </p:sp>
    </p:spTree>
    <p:extLst>
      <p:ext uri="{BB962C8B-B14F-4D97-AF65-F5344CB8AC3E}">
        <p14:creationId xmlns:p14="http://schemas.microsoft.com/office/powerpoint/2010/main" val="1139716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r>
              <a:rPr lang="fr-FR" dirty="0">
                <a:latin typeface="Cambria" panose="02040503050406030204" pitchFamily="18" charset="0"/>
                <a:ea typeface="Cambria" panose="02040503050406030204" pitchFamily="18" charset="0"/>
              </a:rPr>
              <a:t>Réalisation de l’application (3/3)</a:t>
            </a:r>
            <a:br>
              <a:rPr lang="fr-FR" dirty="0">
                <a:latin typeface="Cambria" panose="02040503050406030204" pitchFamily="18" charset="0"/>
                <a:ea typeface="Cambria" panose="02040503050406030204" pitchFamily="18" charset="0"/>
              </a:rPr>
            </a:br>
            <a:r>
              <a:rPr lang="fr-FR" sz="2000" b="1" dirty="0">
                <a:latin typeface="Georgia-BoldItalic"/>
              </a:rPr>
              <a:t>Les environnements de développement</a:t>
            </a:r>
            <a:br>
              <a:rPr lang="fr-FR" sz="4000" b="1" dirty="0">
                <a:latin typeface="Georgia-BoldItalic"/>
              </a:rPr>
            </a:br>
            <a:endParaRPr lang="fr-MA" dirty="0">
              <a:latin typeface="Cambria" panose="02040503050406030204" pitchFamily="18" charset="0"/>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747101" y="1485258"/>
            <a:ext cx="9819587" cy="1333500"/>
          </a:xfrm>
        </p:spPr>
        <p:txBody>
          <a:bodyPr>
            <a:normAutofit lnSpcReduction="10000"/>
          </a:bodyPr>
          <a:lstStyle/>
          <a:p>
            <a:pPr marL="0" indent="0" algn="just">
              <a:lnSpc>
                <a:spcPct val="160000"/>
              </a:lnSpc>
              <a:buNone/>
            </a:pPr>
            <a:r>
              <a:rPr lang="fr-FR" sz="1800" b="0" i="0" dirty="0">
                <a:solidFill>
                  <a:srgbClr val="000000"/>
                </a:solidFill>
                <a:effectLst/>
                <a:latin typeface="Georgia" panose="02040502050405020303" pitchFamily="18" charset="0"/>
              </a:rPr>
              <a:t>Les IDE sont des outils très efficaces, ils permettent d’appréhender notre projet de développement très facilement et d’optimiser notre temps de travail. Dans notre cas, nous avons travailler avec :</a:t>
            </a:r>
            <a:endParaRPr lang="fr-MA" sz="1600" b="1" dirty="0">
              <a:latin typeface="Georgia" panose="02040502050405020303" pitchFamily="18" charset="0"/>
            </a:endParaRPr>
          </a:p>
        </p:txBody>
      </p:sp>
      <p:pic>
        <p:nvPicPr>
          <p:cNvPr id="9" name="Image 8">
            <a:extLst>
              <a:ext uri="{FF2B5EF4-FFF2-40B4-BE49-F238E27FC236}">
                <a16:creationId xmlns:a16="http://schemas.microsoft.com/office/drawing/2014/main" id="{DEC01017-A86F-4804-9DEA-6227F9D501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2494" y="3320004"/>
            <a:ext cx="1445393" cy="1438477"/>
          </a:xfrm>
          <a:prstGeom prst="rect">
            <a:avLst/>
          </a:prstGeom>
        </p:spPr>
      </p:pic>
      <p:pic>
        <p:nvPicPr>
          <p:cNvPr id="13" name="Image 12">
            <a:extLst>
              <a:ext uri="{FF2B5EF4-FFF2-40B4-BE49-F238E27FC236}">
                <a16:creationId xmlns:a16="http://schemas.microsoft.com/office/drawing/2014/main" id="{02992B01-EF06-43C5-8A4B-0C52E84B2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229" y="3320005"/>
            <a:ext cx="1438476" cy="1438476"/>
          </a:xfrm>
          <a:prstGeom prst="rect">
            <a:avLst/>
          </a:prstGeom>
        </p:spPr>
      </p:pic>
      <p:pic>
        <p:nvPicPr>
          <p:cNvPr id="19" name="Image 18">
            <a:extLst>
              <a:ext uri="{FF2B5EF4-FFF2-40B4-BE49-F238E27FC236}">
                <a16:creationId xmlns:a16="http://schemas.microsoft.com/office/drawing/2014/main" id="{59263EF9-DD66-45DD-BF6A-B78575366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9488" y="2818757"/>
            <a:ext cx="3030306" cy="2010203"/>
          </a:xfrm>
          <a:prstGeom prst="rect">
            <a:avLst/>
          </a:prstGeom>
        </p:spPr>
      </p:pic>
      <p:pic>
        <p:nvPicPr>
          <p:cNvPr id="22" name="Image 21">
            <a:extLst>
              <a:ext uri="{FF2B5EF4-FFF2-40B4-BE49-F238E27FC236}">
                <a16:creationId xmlns:a16="http://schemas.microsoft.com/office/drawing/2014/main" id="{7FCDC3ED-2213-4DF2-8106-47370FDEF7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4401" y="3320004"/>
            <a:ext cx="3171825" cy="1333500"/>
          </a:xfrm>
          <a:prstGeom prst="rect">
            <a:avLst/>
          </a:prstGeom>
        </p:spPr>
      </p:pic>
      <p:sp>
        <p:nvSpPr>
          <p:cNvPr id="23" name="Espace réservé du numéro de diapositive 22">
            <a:extLst>
              <a:ext uri="{FF2B5EF4-FFF2-40B4-BE49-F238E27FC236}">
                <a16:creationId xmlns:a16="http://schemas.microsoft.com/office/drawing/2014/main" id="{3D72671F-ED16-46AB-9C46-C391B32F1C62}"/>
              </a:ext>
            </a:extLst>
          </p:cNvPr>
          <p:cNvSpPr>
            <a:spLocks noGrp="1"/>
          </p:cNvSpPr>
          <p:nvPr>
            <p:ph type="sldNum" sz="quarter" idx="12"/>
          </p:nvPr>
        </p:nvSpPr>
        <p:spPr/>
        <p:txBody>
          <a:bodyPr/>
          <a:lstStyle/>
          <a:p>
            <a:fld id="{C4A3FB71-68F9-4E99-B8F5-07D764EAAABE}" type="slidenum">
              <a:rPr lang="fr-MA" smtClean="0"/>
              <a:t>19</a:t>
            </a:fld>
            <a:endParaRPr lang="fr-MA"/>
          </a:p>
        </p:txBody>
      </p:sp>
    </p:spTree>
    <p:extLst>
      <p:ext uri="{BB962C8B-B14F-4D97-AF65-F5344CB8AC3E}">
        <p14:creationId xmlns:p14="http://schemas.microsoft.com/office/powerpoint/2010/main" val="941177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4736122" y="464747"/>
            <a:ext cx="2142979" cy="903288"/>
          </a:xfrm>
        </p:spPr>
        <p:txBody>
          <a:bodyPr>
            <a:normAutofit/>
          </a:bodyPr>
          <a:lstStyle/>
          <a:p>
            <a:r>
              <a:rPr lang="fr-FR"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rPr>
              <a:t>Plan</a:t>
            </a:r>
            <a:endParaRPr lang="fr-MA" b="1" i="1" dirty="0">
              <a:effectLst>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4112318" y="1174344"/>
            <a:ext cx="6747360" cy="4781940"/>
          </a:xfrm>
        </p:spPr>
        <p:txBody>
          <a:bodyPr>
            <a:noAutofit/>
          </a:bodyPr>
          <a:lstStyle/>
          <a:p>
            <a:pPr>
              <a:lnSpc>
                <a:spcPct val="150000"/>
              </a:lnSpc>
              <a:buFont typeface="Wingdings" panose="05000000000000000000" pitchFamily="2" charset="2"/>
              <a:buChar char="Ø"/>
            </a:pPr>
            <a:r>
              <a:rPr lang="fr-FR" sz="3000" dirty="0">
                <a:latin typeface="Georgia-BoldItalic"/>
              </a:rPr>
              <a:t>Introduction</a:t>
            </a:r>
          </a:p>
          <a:p>
            <a:pPr>
              <a:lnSpc>
                <a:spcPct val="150000"/>
              </a:lnSpc>
              <a:buFont typeface="Wingdings" panose="05000000000000000000" pitchFamily="2" charset="2"/>
              <a:buChar char="Ø"/>
            </a:pPr>
            <a:r>
              <a:rPr lang="fr-FR" sz="3000" dirty="0">
                <a:latin typeface="Georgia-BoldItalic"/>
              </a:rPr>
              <a:t>Cahier de charges</a:t>
            </a:r>
          </a:p>
          <a:p>
            <a:pPr>
              <a:lnSpc>
                <a:spcPct val="150000"/>
              </a:lnSpc>
              <a:buFont typeface="Wingdings" panose="05000000000000000000" pitchFamily="2" charset="2"/>
              <a:buChar char="Ø"/>
            </a:pPr>
            <a:r>
              <a:rPr lang="fr-FR" sz="3000" dirty="0">
                <a:latin typeface="Georgia-BoldItalic"/>
              </a:rPr>
              <a:t>Analyse et Conception</a:t>
            </a:r>
          </a:p>
          <a:p>
            <a:pPr>
              <a:lnSpc>
                <a:spcPct val="150000"/>
              </a:lnSpc>
              <a:buFont typeface="Wingdings" panose="05000000000000000000" pitchFamily="2" charset="2"/>
              <a:buChar char="Ø"/>
            </a:pPr>
            <a:r>
              <a:rPr lang="fr-FR" sz="3000" dirty="0">
                <a:latin typeface="Georgia-BoldItalic"/>
              </a:rPr>
              <a:t>Réalisation de l'application</a:t>
            </a:r>
          </a:p>
          <a:p>
            <a:pPr>
              <a:lnSpc>
                <a:spcPct val="150000"/>
              </a:lnSpc>
              <a:buFont typeface="Wingdings" panose="05000000000000000000" pitchFamily="2" charset="2"/>
              <a:buChar char="Ø"/>
            </a:pPr>
            <a:r>
              <a:rPr lang="fr-FR" sz="3000" dirty="0">
                <a:latin typeface="Georgia-BoldItalic"/>
              </a:rPr>
              <a:t>Conclusion et perspectives</a:t>
            </a:r>
          </a:p>
        </p:txBody>
      </p:sp>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2</a:t>
            </a:fld>
            <a:endParaRPr lang="fr-MA"/>
          </a:p>
        </p:txBody>
      </p:sp>
    </p:spTree>
    <p:extLst>
      <p:ext uri="{BB962C8B-B14F-4D97-AF65-F5344CB8AC3E}">
        <p14:creationId xmlns:p14="http://schemas.microsoft.com/office/powerpoint/2010/main" val="3454877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(1/24)</a:t>
            </a:r>
            <a:br>
              <a:rPr lang="fr-FR" dirty="0">
                <a:latin typeface="Georgia-BoldItalic"/>
                <a:ea typeface="Cambria" panose="02040503050406030204" pitchFamily="18" charset="0"/>
              </a:rPr>
            </a:br>
            <a:r>
              <a:rPr lang="fr-FR" sz="2000" b="1" dirty="0">
                <a:latin typeface="Georgia-BoldItalic"/>
              </a:rPr>
              <a:t>Difficultés rencontrées</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2161881" y="1117613"/>
            <a:ext cx="9819587" cy="4776484"/>
          </a:xfrm>
        </p:spPr>
        <p:txBody>
          <a:bodyPr>
            <a:normAutofit/>
          </a:bodyPr>
          <a:lstStyle/>
          <a:p>
            <a:pPr marL="0" indent="0" algn="just">
              <a:lnSpc>
                <a:spcPct val="160000"/>
              </a:lnSpc>
              <a:buNone/>
            </a:pPr>
            <a:r>
              <a:rPr lang="fr-FR" sz="2000" b="0" i="0" dirty="0">
                <a:solidFill>
                  <a:srgbClr val="000000"/>
                </a:solidFill>
                <a:effectLst/>
                <a:latin typeface="Georgia" panose="02040502050405020303" pitchFamily="18" charset="0"/>
              </a:rPr>
              <a:t>Lors de la création de notre projet nous avons rencontré pas mal de difficultés:</a:t>
            </a:r>
          </a:p>
          <a:p>
            <a:pPr lvl="1" algn="just">
              <a:lnSpc>
                <a:spcPct val="160000"/>
              </a:lnSpc>
            </a:pPr>
            <a:r>
              <a:rPr lang="fr-MA" sz="1800" dirty="0">
                <a:latin typeface="Georgia" panose="02040502050405020303" pitchFamily="18" charset="0"/>
              </a:rPr>
              <a:t>Le manque du temps</a:t>
            </a:r>
            <a:endParaRPr lang="fr-FR" sz="1800" dirty="0">
              <a:solidFill>
                <a:srgbClr val="000000"/>
              </a:solidFill>
              <a:latin typeface="Georgia" panose="02040502050405020303" pitchFamily="18" charset="0"/>
            </a:endParaRPr>
          </a:p>
          <a:p>
            <a:pPr lvl="1" algn="just">
              <a:lnSpc>
                <a:spcPct val="160000"/>
              </a:lnSpc>
            </a:pPr>
            <a:r>
              <a:rPr lang="fr-FR" sz="1800" dirty="0">
                <a:latin typeface="Georgia" panose="02040502050405020303" pitchFamily="18" charset="0"/>
              </a:rPr>
              <a:t>La difficulté de fédérer des collaborateurs </a:t>
            </a:r>
          </a:p>
          <a:p>
            <a:pPr lvl="1" algn="just">
              <a:lnSpc>
                <a:spcPct val="160000"/>
              </a:lnSpc>
            </a:pPr>
            <a:r>
              <a:rPr lang="fr-MA" sz="1800" dirty="0">
                <a:latin typeface="Georgia" panose="02040502050405020303" pitchFamily="18" charset="0"/>
              </a:rPr>
              <a:t>La perte de motivation</a:t>
            </a:r>
          </a:p>
          <a:p>
            <a:pPr lvl="1" algn="just">
              <a:lnSpc>
                <a:spcPct val="160000"/>
              </a:lnSpc>
            </a:pPr>
            <a:r>
              <a:rPr lang="fr-MA" sz="1800" dirty="0">
                <a:latin typeface="Georgia" panose="02040502050405020303" pitchFamily="18" charset="0"/>
              </a:rPr>
              <a:t>Les blocages techniques</a:t>
            </a:r>
          </a:p>
          <a:p>
            <a:pPr lvl="1" algn="just">
              <a:lnSpc>
                <a:spcPct val="160000"/>
              </a:lnSpc>
            </a:pPr>
            <a:r>
              <a:rPr lang="fr-MA" sz="1800" dirty="0">
                <a:latin typeface="Georgia" panose="02040502050405020303" pitchFamily="18" charset="0"/>
              </a:rPr>
              <a:t>La mauvaise planification </a:t>
            </a:r>
          </a:p>
        </p:txBody>
      </p:sp>
      <p:sp>
        <p:nvSpPr>
          <p:cNvPr id="4" name="Espace réservé du numéro de diapositive 3">
            <a:extLst>
              <a:ext uri="{FF2B5EF4-FFF2-40B4-BE49-F238E27FC236}">
                <a16:creationId xmlns:a16="http://schemas.microsoft.com/office/drawing/2014/main" id="{4290D47D-EA4D-4C67-8867-D02215C1C48D}"/>
              </a:ext>
            </a:extLst>
          </p:cNvPr>
          <p:cNvSpPr>
            <a:spLocks noGrp="1"/>
          </p:cNvSpPr>
          <p:nvPr>
            <p:ph type="sldNum" sz="quarter" idx="12"/>
          </p:nvPr>
        </p:nvSpPr>
        <p:spPr/>
        <p:txBody>
          <a:bodyPr/>
          <a:lstStyle/>
          <a:p>
            <a:fld id="{C4A3FB71-68F9-4E99-B8F5-07D764EAAABE}" type="slidenum">
              <a:rPr lang="fr-MA" smtClean="0"/>
              <a:t>20</a:t>
            </a:fld>
            <a:endParaRPr lang="fr-MA"/>
          </a:p>
        </p:txBody>
      </p:sp>
    </p:spTree>
    <p:extLst>
      <p:ext uri="{BB962C8B-B14F-4D97-AF65-F5344CB8AC3E}">
        <p14:creationId xmlns:p14="http://schemas.microsoft.com/office/powerpoint/2010/main" val="2317958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54379" y="476053"/>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(2/22)</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432874" y="1199560"/>
            <a:ext cx="8474697" cy="4458880"/>
          </a:xfrm>
        </p:spPr>
        <p:txBody>
          <a:bodyPr>
            <a:normAutofit lnSpcReduction="10000"/>
          </a:bodyPr>
          <a:lstStyle/>
          <a:p>
            <a:pPr marL="0" indent="0">
              <a:lnSpc>
                <a:spcPct val="160000"/>
              </a:lnSpc>
              <a:buNone/>
            </a:pPr>
            <a:r>
              <a:rPr lang="fr-MA" sz="1600" dirty="0">
                <a:latin typeface="Georgia" panose="02040502050405020303" pitchFamily="18" charset="0"/>
              </a:rPr>
              <a:t>Notre application dispose de plusieurs interfaces graphiques qui sont citées en dessous : </a:t>
            </a:r>
          </a:p>
          <a:p>
            <a:pPr>
              <a:lnSpc>
                <a:spcPct val="160000"/>
              </a:lnSpc>
            </a:pPr>
            <a:r>
              <a:rPr lang="fr-FR" sz="1600" dirty="0">
                <a:latin typeface="Georgia" panose="02040502050405020303" pitchFamily="18" charset="0"/>
              </a:rPr>
              <a:t>Une page d’accueil .</a:t>
            </a:r>
          </a:p>
          <a:p>
            <a:pPr>
              <a:lnSpc>
                <a:spcPct val="160000"/>
              </a:lnSpc>
            </a:pPr>
            <a:r>
              <a:rPr lang="fr-FR" sz="1600" dirty="0">
                <a:solidFill>
                  <a:schemeClr val="bg1">
                    <a:lumMod val="65000"/>
                  </a:schemeClr>
                </a:solidFill>
                <a:latin typeface="Georgia" panose="02040502050405020303" pitchFamily="18" charset="0"/>
              </a:rPr>
              <a:t>Une page des cours .</a:t>
            </a:r>
          </a:p>
          <a:p>
            <a:pPr>
              <a:lnSpc>
                <a:spcPct val="160000"/>
              </a:lnSpc>
            </a:pPr>
            <a:r>
              <a:rPr lang="fr-FR" sz="1600" dirty="0">
                <a:solidFill>
                  <a:schemeClr val="bg1">
                    <a:lumMod val="65000"/>
                  </a:schemeClr>
                </a:solidFill>
                <a:latin typeface="Georgia" panose="02040502050405020303" pitchFamily="18" charset="0"/>
              </a:rPr>
              <a:t>Une page de contact .</a:t>
            </a:r>
          </a:p>
          <a:p>
            <a:pPr>
              <a:lnSpc>
                <a:spcPct val="160000"/>
              </a:lnSpc>
            </a:pPr>
            <a:r>
              <a:rPr lang="fr-FR" sz="1600" dirty="0">
                <a:solidFill>
                  <a:schemeClr val="bg1">
                    <a:lumMod val="65000"/>
                  </a:schemeClr>
                </a:solidFill>
                <a:latin typeface="Georgia" panose="02040502050405020303" pitchFamily="18" charset="0"/>
              </a:rPr>
              <a:t>Une page d’à-propos .</a:t>
            </a:r>
          </a:p>
          <a:p>
            <a:pPr>
              <a:lnSpc>
                <a:spcPct val="160000"/>
              </a:lnSpc>
            </a:pPr>
            <a:r>
              <a:rPr lang="fr-FR" sz="1600" dirty="0">
                <a:solidFill>
                  <a:schemeClr val="bg1">
                    <a:lumMod val="65000"/>
                  </a:schemeClr>
                </a:solidFill>
                <a:latin typeface="Georgia" panose="02040502050405020303" pitchFamily="18" charset="0"/>
              </a:rPr>
              <a:t>Une page d’authentification .</a:t>
            </a:r>
          </a:p>
          <a:p>
            <a:pPr>
              <a:lnSpc>
                <a:spcPct val="160000"/>
              </a:lnSpc>
            </a:pPr>
            <a:r>
              <a:rPr lang="fr-FR" sz="1600" dirty="0">
                <a:solidFill>
                  <a:schemeClr val="bg1">
                    <a:lumMod val="65000"/>
                  </a:schemeClr>
                </a:solidFill>
                <a:latin typeface="Georgia" panose="02040502050405020303" pitchFamily="18" charset="0"/>
              </a:rPr>
              <a:t>Une page d’inscription.</a:t>
            </a:r>
          </a:p>
          <a:p>
            <a:pPr>
              <a:lnSpc>
                <a:spcPct val="160000"/>
              </a:lnSpc>
            </a:pPr>
            <a:r>
              <a:rPr lang="fr-FR" sz="1600" dirty="0">
                <a:solidFill>
                  <a:schemeClr val="bg1">
                    <a:lumMod val="65000"/>
                  </a:schemeClr>
                </a:solidFill>
                <a:latin typeface="Georgia" panose="02040502050405020303" pitchFamily="18" charset="0"/>
              </a:rPr>
              <a:t>Une page de récupération de</a:t>
            </a:r>
          </a:p>
          <a:p>
            <a:pPr marL="0" indent="0">
              <a:lnSpc>
                <a:spcPct val="160000"/>
              </a:lnSpc>
              <a:buNone/>
            </a:pPr>
            <a:r>
              <a:rPr lang="fr-FR" sz="1600" dirty="0">
                <a:solidFill>
                  <a:schemeClr val="bg1">
                    <a:lumMod val="65000"/>
                  </a:schemeClr>
                </a:solidFill>
                <a:latin typeface="Georgia" panose="02040502050405020303" pitchFamily="18" charset="0"/>
              </a:rPr>
              <a:t>     mot de passe .</a:t>
            </a:r>
          </a:p>
        </p:txBody>
      </p:sp>
      <p:pic>
        <p:nvPicPr>
          <p:cNvPr id="7" name="Image 6">
            <a:extLst>
              <a:ext uri="{FF2B5EF4-FFF2-40B4-BE49-F238E27FC236}">
                <a16:creationId xmlns:a16="http://schemas.microsoft.com/office/drawing/2014/main" id="{D1F6BD5E-C354-40F3-A389-AC20AA588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0731" y="1923067"/>
            <a:ext cx="7297041" cy="4458880"/>
          </a:xfrm>
          <a:prstGeom prst="rect">
            <a:avLst/>
          </a:prstGeom>
          <a:ln>
            <a:noFill/>
          </a:ln>
          <a:effectLst>
            <a:outerShdw blurRad="292100" dist="139700" dir="2700000" algn="tl" rotWithShape="0">
              <a:srgbClr val="333333">
                <a:alpha val="65000"/>
              </a:srgbClr>
            </a:outerShdw>
          </a:effectLst>
        </p:spPr>
      </p:pic>
      <p:sp>
        <p:nvSpPr>
          <p:cNvPr id="8" name="Espace réservé du numéro de diapositive 7">
            <a:extLst>
              <a:ext uri="{FF2B5EF4-FFF2-40B4-BE49-F238E27FC236}">
                <a16:creationId xmlns:a16="http://schemas.microsoft.com/office/drawing/2014/main" id="{FACA3E3E-9DE6-4EEE-A258-5A3489140706}"/>
              </a:ext>
            </a:extLst>
          </p:cNvPr>
          <p:cNvSpPr>
            <a:spLocks noGrp="1"/>
          </p:cNvSpPr>
          <p:nvPr>
            <p:ph type="sldNum" sz="quarter" idx="12"/>
          </p:nvPr>
        </p:nvSpPr>
        <p:spPr/>
        <p:txBody>
          <a:bodyPr/>
          <a:lstStyle/>
          <a:p>
            <a:fld id="{C4A3FB71-68F9-4E99-B8F5-07D764EAAABE}" type="slidenum">
              <a:rPr lang="fr-MA" smtClean="0"/>
              <a:t>21</a:t>
            </a:fld>
            <a:endParaRPr lang="fr-MA"/>
          </a:p>
        </p:txBody>
      </p:sp>
    </p:spTree>
    <p:extLst>
      <p:ext uri="{BB962C8B-B14F-4D97-AF65-F5344CB8AC3E}">
        <p14:creationId xmlns:p14="http://schemas.microsoft.com/office/powerpoint/2010/main" val="2563575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55451"/>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(3/24)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480008" y="1312695"/>
            <a:ext cx="8474697" cy="4458880"/>
          </a:xfrm>
        </p:spPr>
        <p:txBody>
          <a:bodyPr>
            <a:normAutofit fontScale="92500"/>
          </a:bodyPr>
          <a:lstStyle/>
          <a:p>
            <a:pPr marL="0" indent="0">
              <a:lnSpc>
                <a:spcPct val="160000"/>
              </a:lnSpc>
              <a:buNone/>
            </a:pPr>
            <a:r>
              <a:rPr lang="fr-MA" sz="1600" dirty="0">
                <a:latin typeface="Georgia" panose="02040502050405020303" pitchFamily="18" charset="0"/>
              </a:rPr>
              <a:t>Notre application dispose de plusieurs interfaces graphiques qui sont citées en dessous : </a:t>
            </a:r>
          </a:p>
          <a:p>
            <a:pPr>
              <a:lnSpc>
                <a:spcPct val="160000"/>
              </a:lnSpc>
            </a:pPr>
            <a:r>
              <a:rPr lang="fr-FR" sz="1600" dirty="0">
                <a:latin typeface="Georgia" panose="02040502050405020303" pitchFamily="18" charset="0"/>
              </a:rPr>
              <a:t>Une page d’accueil .</a:t>
            </a:r>
          </a:p>
          <a:p>
            <a:pPr>
              <a:lnSpc>
                <a:spcPct val="160000"/>
              </a:lnSpc>
            </a:pPr>
            <a:r>
              <a:rPr lang="fr-FR" sz="1600" dirty="0">
                <a:latin typeface="Georgia" panose="02040502050405020303" pitchFamily="18" charset="0"/>
              </a:rPr>
              <a:t>Une page des cours .</a:t>
            </a:r>
          </a:p>
          <a:p>
            <a:pPr>
              <a:lnSpc>
                <a:spcPct val="160000"/>
              </a:lnSpc>
            </a:pPr>
            <a:r>
              <a:rPr lang="fr-FR" sz="1600" dirty="0">
                <a:solidFill>
                  <a:schemeClr val="bg1">
                    <a:lumMod val="65000"/>
                  </a:schemeClr>
                </a:solidFill>
                <a:latin typeface="Georgia" panose="02040502050405020303" pitchFamily="18" charset="0"/>
              </a:rPr>
              <a:t>Une page de contact .</a:t>
            </a:r>
          </a:p>
          <a:p>
            <a:pPr>
              <a:lnSpc>
                <a:spcPct val="160000"/>
              </a:lnSpc>
            </a:pPr>
            <a:r>
              <a:rPr lang="fr-FR" sz="1600" dirty="0">
                <a:solidFill>
                  <a:schemeClr val="bg1">
                    <a:lumMod val="65000"/>
                  </a:schemeClr>
                </a:solidFill>
                <a:latin typeface="Georgia" panose="02040502050405020303" pitchFamily="18" charset="0"/>
              </a:rPr>
              <a:t>Une page d’à-propos .</a:t>
            </a:r>
          </a:p>
          <a:p>
            <a:pPr>
              <a:lnSpc>
                <a:spcPct val="160000"/>
              </a:lnSpc>
            </a:pPr>
            <a:r>
              <a:rPr lang="fr-FR" sz="1600" dirty="0">
                <a:solidFill>
                  <a:schemeClr val="bg1">
                    <a:lumMod val="65000"/>
                  </a:schemeClr>
                </a:solidFill>
                <a:latin typeface="Georgia" panose="02040502050405020303" pitchFamily="18" charset="0"/>
              </a:rPr>
              <a:t>Une page d’authentification .</a:t>
            </a:r>
          </a:p>
          <a:p>
            <a:pPr>
              <a:lnSpc>
                <a:spcPct val="160000"/>
              </a:lnSpc>
            </a:pPr>
            <a:r>
              <a:rPr lang="fr-FR" sz="1600" dirty="0">
                <a:solidFill>
                  <a:schemeClr val="bg1">
                    <a:lumMod val="65000"/>
                  </a:schemeClr>
                </a:solidFill>
                <a:latin typeface="Georgia" panose="02040502050405020303" pitchFamily="18" charset="0"/>
              </a:rPr>
              <a:t>Une page d’inscription.</a:t>
            </a:r>
          </a:p>
          <a:p>
            <a:pPr>
              <a:lnSpc>
                <a:spcPct val="160000"/>
              </a:lnSpc>
            </a:pPr>
            <a:r>
              <a:rPr lang="fr-FR" sz="1600" dirty="0">
                <a:solidFill>
                  <a:schemeClr val="bg1">
                    <a:lumMod val="65000"/>
                  </a:schemeClr>
                </a:solidFill>
                <a:latin typeface="Georgia" panose="02040502050405020303" pitchFamily="18" charset="0"/>
              </a:rPr>
              <a:t>Une page de récupération de</a:t>
            </a:r>
          </a:p>
          <a:p>
            <a:pPr marL="0" indent="0">
              <a:lnSpc>
                <a:spcPct val="160000"/>
              </a:lnSpc>
              <a:buNone/>
            </a:pPr>
            <a:r>
              <a:rPr lang="fr-FR" sz="1600" dirty="0">
                <a:solidFill>
                  <a:schemeClr val="bg1">
                    <a:lumMod val="65000"/>
                  </a:schemeClr>
                </a:solidFill>
                <a:latin typeface="Georgia" panose="02040502050405020303" pitchFamily="18" charset="0"/>
              </a:rPr>
              <a:t>     mot de passe .</a:t>
            </a:r>
          </a:p>
          <a:p>
            <a:pPr>
              <a:lnSpc>
                <a:spcPct val="160000"/>
              </a:lnSpc>
            </a:pPr>
            <a:endParaRPr lang="fr-FR" sz="1600" dirty="0">
              <a:solidFill>
                <a:schemeClr val="bg1">
                  <a:lumMod val="65000"/>
                </a:schemeClr>
              </a:solidFill>
              <a:latin typeface="Georgia" panose="02040502050405020303" pitchFamily="18" charset="0"/>
            </a:endParaRPr>
          </a:p>
        </p:txBody>
      </p:sp>
      <p:pic>
        <p:nvPicPr>
          <p:cNvPr id="5" name="Image 4">
            <a:extLst>
              <a:ext uri="{FF2B5EF4-FFF2-40B4-BE49-F238E27FC236}">
                <a16:creationId xmlns:a16="http://schemas.microsoft.com/office/drawing/2014/main" id="{FFD3D2B5-97FD-4539-A473-2A5215D53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6012" y="1857080"/>
            <a:ext cx="7447176" cy="4771739"/>
          </a:xfrm>
          <a:prstGeom prst="rect">
            <a:avLst/>
          </a:prstGeom>
          <a:ln>
            <a:noFill/>
          </a:ln>
          <a:effectLst>
            <a:outerShdw blurRad="292100" dist="139700" dir="2700000" algn="tl" rotWithShape="0">
              <a:srgbClr val="333333">
                <a:alpha val="65000"/>
              </a:srgbClr>
            </a:outerShdw>
          </a:effectLst>
        </p:spPr>
      </p:pic>
      <p:sp>
        <p:nvSpPr>
          <p:cNvPr id="6" name="Espace réservé du numéro de diapositive 5">
            <a:extLst>
              <a:ext uri="{FF2B5EF4-FFF2-40B4-BE49-F238E27FC236}">
                <a16:creationId xmlns:a16="http://schemas.microsoft.com/office/drawing/2014/main" id="{EA4D088E-E9F5-4863-B9C6-2842B9770853}"/>
              </a:ext>
            </a:extLst>
          </p:cNvPr>
          <p:cNvSpPr>
            <a:spLocks noGrp="1"/>
          </p:cNvSpPr>
          <p:nvPr>
            <p:ph type="sldNum" sz="quarter" idx="12"/>
          </p:nvPr>
        </p:nvSpPr>
        <p:spPr/>
        <p:txBody>
          <a:bodyPr/>
          <a:lstStyle/>
          <a:p>
            <a:fld id="{C4A3FB71-68F9-4E99-B8F5-07D764EAAABE}" type="slidenum">
              <a:rPr lang="fr-MA" smtClean="0"/>
              <a:t>22</a:t>
            </a:fld>
            <a:endParaRPr lang="fr-MA"/>
          </a:p>
        </p:txBody>
      </p:sp>
    </p:spTree>
    <p:extLst>
      <p:ext uri="{BB962C8B-B14F-4D97-AF65-F5344CB8AC3E}">
        <p14:creationId xmlns:p14="http://schemas.microsoft.com/office/powerpoint/2010/main" val="25763319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11415"/>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(4/24)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442300" y="1406963"/>
            <a:ext cx="8474697" cy="4458880"/>
          </a:xfrm>
        </p:spPr>
        <p:txBody>
          <a:bodyPr>
            <a:normAutofit fontScale="92500"/>
          </a:bodyPr>
          <a:lstStyle/>
          <a:p>
            <a:pPr marL="0" indent="0">
              <a:lnSpc>
                <a:spcPct val="160000"/>
              </a:lnSpc>
              <a:buNone/>
            </a:pPr>
            <a:r>
              <a:rPr lang="fr-MA" sz="1600" dirty="0">
                <a:latin typeface="Georgia" panose="02040502050405020303" pitchFamily="18" charset="0"/>
              </a:rPr>
              <a:t>Notre application dispose de plusieurs interfaces graphiques qui sont citées en dessous : </a:t>
            </a:r>
          </a:p>
          <a:p>
            <a:pPr>
              <a:lnSpc>
                <a:spcPct val="160000"/>
              </a:lnSpc>
            </a:pPr>
            <a:r>
              <a:rPr lang="fr-FR" sz="1600" dirty="0">
                <a:latin typeface="Georgia" panose="02040502050405020303" pitchFamily="18" charset="0"/>
              </a:rPr>
              <a:t>Une page d’accueil .</a:t>
            </a:r>
          </a:p>
          <a:p>
            <a:pPr>
              <a:lnSpc>
                <a:spcPct val="160000"/>
              </a:lnSpc>
            </a:pPr>
            <a:r>
              <a:rPr lang="fr-FR" sz="1600" dirty="0">
                <a:latin typeface="Georgia" panose="02040502050405020303" pitchFamily="18" charset="0"/>
              </a:rPr>
              <a:t>Une page des cours .</a:t>
            </a:r>
          </a:p>
          <a:p>
            <a:pPr>
              <a:lnSpc>
                <a:spcPct val="160000"/>
              </a:lnSpc>
            </a:pPr>
            <a:r>
              <a:rPr lang="fr-FR" sz="1600" dirty="0">
                <a:latin typeface="Georgia" panose="02040502050405020303" pitchFamily="18" charset="0"/>
              </a:rPr>
              <a:t>Une page de contact .</a:t>
            </a:r>
          </a:p>
          <a:p>
            <a:pPr>
              <a:lnSpc>
                <a:spcPct val="160000"/>
              </a:lnSpc>
            </a:pPr>
            <a:r>
              <a:rPr lang="fr-FR" sz="1600" dirty="0">
                <a:solidFill>
                  <a:schemeClr val="bg1">
                    <a:lumMod val="65000"/>
                  </a:schemeClr>
                </a:solidFill>
                <a:latin typeface="Georgia" panose="02040502050405020303" pitchFamily="18" charset="0"/>
              </a:rPr>
              <a:t>Une page d’à-propos .</a:t>
            </a:r>
          </a:p>
          <a:p>
            <a:pPr>
              <a:lnSpc>
                <a:spcPct val="160000"/>
              </a:lnSpc>
            </a:pPr>
            <a:r>
              <a:rPr lang="fr-FR" sz="1600" dirty="0">
                <a:solidFill>
                  <a:schemeClr val="bg1">
                    <a:lumMod val="65000"/>
                  </a:schemeClr>
                </a:solidFill>
                <a:latin typeface="Georgia" panose="02040502050405020303" pitchFamily="18" charset="0"/>
              </a:rPr>
              <a:t>Une page d’authentification .</a:t>
            </a:r>
          </a:p>
          <a:p>
            <a:pPr>
              <a:lnSpc>
                <a:spcPct val="160000"/>
              </a:lnSpc>
            </a:pPr>
            <a:r>
              <a:rPr lang="fr-FR" sz="1600" dirty="0">
                <a:solidFill>
                  <a:schemeClr val="bg1">
                    <a:lumMod val="65000"/>
                  </a:schemeClr>
                </a:solidFill>
                <a:latin typeface="Georgia" panose="02040502050405020303" pitchFamily="18" charset="0"/>
              </a:rPr>
              <a:t>Une page d’inscription.</a:t>
            </a:r>
          </a:p>
          <a:p>
            <a:pPr>
              <a:lnSpc>
                <a:spcPct val="160000"/>
              </a:lnSpc>
            </a:pPr>
            <a:r>
              <a:rPr lang="fr-FR" sz="1600" dirty="0">
                <a:solidFill>
                  <a:schemeClr val="bg1">
                    <a:lumMod val="65000"/>
                  </a:schemeClr>
                </a:solidFill>
                <a:latin typeface="Georgia" panose="02040502050405020303" pitchFamily="18" charset="0"/>
              </a:rPr>
              <a:t>Une page de récupération de</a:t>
            </a:r>
          </a:p>
          <a:p>
            <a:pPr marL="0" indent="0">
              <a:lnSpc>
                <a:spcPct val="160000"/>
              </a:lnSpc>
              <a:buNone/>
            </a:pPr>
            <a:r>
              <a:rPr lang="fr-FR" sz="1600" dirty="0">
                <a:solidFill>
                  <a:schemeClr val="bg1">
                    <a:lumMod val="65000"/>
                  </a:schemeClr>
                </a:solidFill>
                <a:latin typeface="Georgia" panose="02040502050405020303" pitchFamily="18" charset="0"/>
              </a:rPr>
              <a:t>     mot de passe .</a:t>
            </a:r>
          </a:p>
          <a:p>
            <a:pPr>
              <a:lnSpc>
                <a:spcPct val="160000"/>
              </a:lnSpc>
            </a:pPr>
            <a:endParaRPr lang="fr-FR" sz="1600" dirty="0">
              <a:solidFill>
                <a:schemeClr val="bg1">
                  <a:lumMod val="65000"/>
                </a:schemeClr>
              </a:solidFill>
              <a:latin typeface="Georgia" panose="02040502050405020303" pitchFamily="18" charset="0"/>
            </a:endParaRPr>
          </a:p>
        </p:txBody>
      </p:sp>
      <p:sp>
        <p:nvSpPr>
          <p:cNvPr id="7" name="Espace réservé du numéro de diapositive 6">
            <a:extLst>
              <a:ext uri="{FF2B5EF4-FFF2-40B4-BE49-F238E27FC236}">
                <a16:creationId xmlns:a16="http://schemas.microsoft.com/office/drawing/2014/main" id="{4B82D7DE-A4AC-4B16-880A-AD1E172D031A}"/>
              </a:ext>
            </a:extLst>
          </p:cNvPr>
          <p:cNvSpPr>
            <a:spLocks noGrp="1"/>
          </p:cNvSpPr>
          <p:nvPr>
            <p:ph type="sldNum" sz="quarter" idx="12"/>
          </p:nvPr>
        </p:nvSpPr>
        <p:spPr/>
        <p:txBody>
          <a:bodyPr/>
          <a:lstStyle/>
          <a:p>
            <a:fld id="{C4A3FB71-68F9-4E99-B8F5-07D764EAAABE}" type="slidenum">
              <a:rPr lang="fr-MA" smtClean="0"/>
              <a:t>23</a:t>
            </a:fld>
            <a:endParaRPr lang="fr-MA"/>
          </a:p>
        </p:txBody>
      </p:sp>
      <p:pic>
        <p:nvPicPr>
          <p:cNvPr id="5" name="Image 4">
            <a:extLst>
              <a:ext uri="{FF2B5EF4-FFF2-40B4-BE49-F238E27FC236}">
                <a16:creationId xmlns:a16="http://schemas.microsoft.com/office/drawing/2014/main" id="{9406CCCC-5A3D-4E6C-9C91-8C042AACA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268" y="1753386"/>
            <a:ext cx="7258639" cy="47428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18242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483134"/>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(5/24)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414020" y="1340975"/>
            <a:ext cx="8474697" cy="4458880"/>
          </a:xfrm>
        </p:spPr>
        <p:txBody>
          <a:bodyPr>
            <a:normAutofit fontScale="92500"/>
          </a:bodyPr>
          <a:lstStyle/>
          <a:p>
            <a:pPr marL="0" indent="0">
              <a:lnSpc>
                <a:spcPct val="160000"/>
              </a:lnSpc>
              <a:buNone/>
            </a:pPr>
            <a:r>
              <a:rPr lang="fr-MA" sz="1600" dirty="0">
                <a:latin typeface="Georgia" panose="02040502050405020303" pitchFamily="18" charset="0"/>
              </a:rPr>
              <a:t>Notre application dispose de plusieurs interfaces graphiques qui sont citées en dessous : </a:t>
            </a:r>
          </a:p>
          <a:p>
            <a:pPr>
              <a:lnSpc>
                <a:spcPct val="160000"/>
              </a:lnSpc>
            </a:pPr>
            <a:r>
              <a:rPr lang="fr-FR" sz="1600" dirty="0">
                <a:latin typeface="Georgia" panose="02040502050405020303" pitchFamily="18" charset="0"/>
              </a:rPr>
              <a:t>Une page d’accueil .</a:t>
            </a:r>
          </a:p>
          <a:p>
            <a:pPr>
              <a:lnSpc>
                <a:spcPct val="160000"/>
              </a:lnSpc>
            </a:pPr>
            <a:r>
              <a:rPr lang="fr-FR" sz="1600" dirty="0">
                <a:latin typeface="Georgia" panose="02040502050405020303" pitchFamily="18" charset="0"/>
              </a:rPr>
              <a:t>Une page des cours .</a:t>
            </a:r>
          </a:p>
          <a:p>
            <a:pPr>
              <a:lnSpc>
                <a:spcPct val="160000"/>
              </a:lnSpc>
            </a:pPr>
            <a:r>
              <a:rPr lang="fr-FR" sz="1600" dirty="0">
                <a:latin typeface="Georgia" panose="02040502050405020303" pitchFamily="18" charset="0"/>
              </a:rPr>
              <a:t>Une page de contact .</a:t>
            </a:r>
          </a:p>
          <a:p>
            <a:pPr>
              <a:lnSpc>
                <a:spcPct val="160000"/>
              </a:lnSpc>
            </a:pPr>
            <a:r>
              <a:rPr lang="fr-FR" sz="1600" dirty="0">
                <a:latin typeface="Georgia" panose="02040502050405020303" pitchFamily="18" charset="0"/>
              </a:rPr>
              <a:t>Une page d’à-propos .</a:t>
            </a:r>
          </a:p>
          <a:p>
            <a:pPr>
              <a:lnSpc>
                <a:spcPct val="160000"/>
              </a:lnSpc>
            </a:pPr>
            <a:r>
              <a:rPr lang="fr-FR" sz="1600" dirty="0">
                <a:solidFill>
                  <a:schemeClr val="bg1">
                    <a:lumMod val="65000"/>
                  </a:schemeClr>
                </a:solidFill>
                <a:latin typeface="Georgia" panose="02040502050405020303" pitchFamily="18" charset="0"/>
              </a:rPr>
              <a:t>Une page d’authentification .</a:t>
            </a:r>
          </a:p>
          <a:p>
            <a:pPr>
              <a:lnSpc>
                <a:spcPct val="160000"/>
              </a:lnSpc>
            </a:pPr>
            <a:r>
              <a:rPr lang="fr-FR" sz="1600" dirty="0">
                <a:solidFill>
                  <a:schemeClr val="bg1">
                    <a:lumMod val="65000"/>
                  </a:schemeClr>
                </a:solidFill>
                <a:latin typeface="Georgia" panose="02040502050405020303" pitchFamily="18" charset="0"/>
              </a:rPr>
              <a:t>Une page d’inscription.</a:t>
            </a:r>
          </a:p>
          <a:p>
            <a:pPr>
              <a:lnSpc>
                <a:spcPct val="160000"/>
              </a:lnSpc>
            </a:pPr>
            <a:r>
              <a:rPr lang="fr-FR" sz="1600" dirty="0">
                <a:solidFill>
                  <a:schemeClr val="bg1">
                    <a:lumMod val="65000"/>
                  </a:schemeClr>
                </a:solidFill>
                <a:latin typeface="Georgia" panose="02040502050405020303" pitchFamily="18" charset="0"/>
              </a:rPr>
              <a:t>Une page de récupération de</a:t>
            </a:r>
          </a:p>
          <a:p>
            <a:pPr marL="0" indent="0">
              <a:lnSpc>
                <a:spcPct val="160000"/>
              </a:lnSpc>
              <a:buNone/>
            </a:pPr>
            <a:r>
              <a:rPr lang="fr-FR" sz="1600" dirty="0">
                <a:solidFill>
                  <a:schemeClr val="bg1">
                    <a:lumMod val="65000"/>
                  </a:schemeClr>
                </a:solidFill>
                <a:latin typeface="Georgia" panose="02040502050405020303" pitchFamily="18" charset="0"/>
              </a:rPr>
              <a:t>     mot de passe .</a:t>
            </a:r>
          </a:p>
          <a:p>
            <a:pPr>
              <a:lnSpc>
                <a:spcPct val="160000"/>
              </a:lnSpc>
            </a:pPr>
            <a:endParaRPr lang="fr-FR" sz="1600" dirty="0">
              <a:solidFill>
                <a:schemeClr val="bg1">
                  <a:lumMod val="65000"/>
                </a:schemeClr>
              </a:solidFill>
              <a:latin typeface="Georgia" panose="02040502050405020303" pitchFamily="18" charset="0"/>
            </a:endParaRPr>
          </a:p>
        </p:txBody>
      </p:sp>
      <p:pic>
        <p:nvPicPr>
          <p:cNvPr id="5" name="Image 4">
            <a:extLst>
              <a:ext uri="{FF2B5EF4-FFF2-40B4-BE49-F238E27FC236}">
                <a16:creationId xmlns:a16="http://schemas.microsoft.com/office/drawing/2014/main" id="{AAD89C21-7FA9-462F-B7D7-EF28757A79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834" y="1762811"/>
            <a:ext cx="7503913" cy="4840083"/>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733D2C19-F335-4331-B339-DA0874A9F116}"/>
              </a:ext>
            </a:extLst>
          </p:cNvPr>
          <p:cNvSpPr>
            <a:spLocks noGrp="1"/>
          </p:cNvSpPr>
          <p:nvPr>
            <p:ph type="sldNum" sz="quarter" idx="12"/>
          </p:nvPr>
        </p:nvSpPr>
        <p:spPr/>
        <p:txBody>
          <a:bodyPr/>
          <a:lstStyle/>
          <a:p>
            <a:fld id="{C4A3FB71-68F9-4E99-B8F5-07D764EAAABE}" type="slidenum">
              <a:rPr lang="fr-MA" smtClean="0"/>
              <a:t>24</a:t>
            </a:fld>
            <a:endParaRPr lang="fr-MA"/>
          </a:p>
        </p:txBody>
      </p:sp>
    </p:spTree>
    <p:extLst>
      <p:ext uri="{BB962C8B-B14F-4D97-AF65-F5344CB8AC3E}">
        <p14:creationId xmlns:p14="http://schemas.microsoft.com/office/powerpoint/2010/main" val="4174970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63805" y="451975"/>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(6/24)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414020" y="1340975"/>
            <a:ext cx="8474697" cy="4458880"/>
          </a:xfrm>
        </p:spPr>
        <p:txBody>
          <a:bodyPr>
            <a:normAutofit fontScale="92500"/>
          </a:bodyPr>
          <a:lstStyle/>
          <a:p>
            <a:pPr marL="0" indent="0">
              <a:lnSpc>
                <a:spcPct val="160000"/>
              </a:lnSpc>
              <a:buNone/>
            </a:pPr>
            <a:r>
              <a:rPr lang="fr-MA" sz="1600" dirty="0">
                <a:latin typeface="Georgia" panose="02040502050405020303" pitchFamily="18" charset="0"/>
              </a:rPr>
              <a:t>Notre application dispose de plusieurs interfaces graphiques qui sont citées en dessous : </a:t>
            </a:r>
          </a:p>
          <a:p>
            <a:pPr>
              <a:lnSpc>
                <a:spcPct val="160000"/>
              </a:lnSpc>
            </a:pPr>
            <a:r>
              <a:rPr lang="fr-FR" sz="1600" dirty="0">
                <a:latin typeface="Georgia" panose="02040502050405020303" pitchFamily="18" charset="0"/>
              </a:rPr>
              <a:t>Une page d’accueil .</a:t>
            </a:r>
          </a:p>
          <a:p>
            <a:pPr>
              <a:lnSpc>
                <a:spcPct val="160000"/>
              </a:lnSpc>
            </a:pPr>
            <a:r>
              <a:rPr lang="fr-FR" sz="1600" dirty="0">
                <a:latin typeface="Georgia" panose="02040502050405020303" pitchFamily="18" charset="0"/>
              </a:rPr>
              <a:t>Une page des cours .</a:t>
            </a:r>
          </a:p>
          <a:p>
            <a:pPr>
              <a:lnSpc>
                <a:spcPct val="160000"/>
              </a:lnSpc>
            </a:pPr>
            <a:r>
              <a:rPr lang="fr-FR" sz="1600" dirty="0">
                <a:latin typeface="Georgia" panose="02040502050405020303" pitchFamily="18" charset="0"/>
              </a:rPr>
              <a:t>Une page de contact .</a:t>
            </a:r>
          </a:p>
          <a:p>
            <a:pPr>
              <a:lnSpc>
                <a:spcPct val="160000"/>
              </a:lnSpc>
            </a:pPr>
            <a:r>
              <a:rPr lang="fr-FR" sz="1600" dirty="0">
                <a:latin typeface="Georgia" panose="02040502050405020303" pitchFamily="18" charset="0"/>
              </a:rPr>
              <a:t>Une page d’à-propos .</a:t>
            </a:r>
          </a:p>
          <a:p>
            <a:pPr>
              <a:lnSpc>
                <a:spcPct val="160000"/>
              </a:lnSpc>
            </a:pPr>
            <a:r>
              <a:rPr lang="fr-FR" sz="1600" dirty="0">
                <a:latin typeface="Georgia" panose="02040502050405020303" pitchFamily="18" charset="0"/>
              </a:rPr>
              <a:t>Une page d’authentification .</a:t>
            </a:r>
          </a:p>
          <a:p>
            <a:pPr>
              <a:lnSpc>
                <a:spcPct val="160000"/>
              </a:lnSpc>
            </a:pPr>
            <a:r>
              <a:rPr lang="fr-FR" sz="1600" dirty="0">
                <a:solidFill>
                  <a:schemeClr val="bg1">
                    <a:lumMod val="65000"/>
                  </a:schemeClr>
                </a:solidFill>
                <a:latin typeface="Georgia" panose="02040502050405020303" pitchFamily="18" charset="0"/>
              </a:rPr>
              <a:t>Une page d’inscription.</a:t>
            </a:r>
          </a:p>
          <a:p>
            <a:pPr>
              <a:lnSpc>
                <a:spcPct val="160000"/>
              </a:lnSpc>
            </a:pPr>
            <a:r>
              <a:rPr lang="fr-FR" sz="1600" dirty="0">
                <a:solidFill>
                  <a:schemeClr val="bg1">
                    <a:lumMod val="65000"/>
                  </a:schemeClr>
                </a:solidFill>
                <a:latin typeface="Georgia" panose="02040502050405020303" pitchFamily="18" charset="0"/>
              </a:rPr>
              <a:t>Une page de récupération de</a:t>
            </a:r>
          </a:p>
          <a:p>
            <a:pPr marL="0" indent="0">
              <a:lnSpc>
                <a:spcPct val="160000"/>
              </a:lnSpc>
              <a:buNone/>
            </a:pPr>
            <a:r>
              <a:rPr lang="fr-FR" sz="1600" dirty="0">
                <a:solidFill>
                  <a:schemeClr val="bg1">
                    <a:lumMod val="65000"/>
                  </a:schemeClr>
                </a:solidFill>
                <a:latin typeface="Georgia" panose="02040502050405020303" pitchFamily="18" charset="0"/>
              </a:rPr>
              <a:t>     mot de passe .</a:t>
            </a:r>
          </a:p>
          <a:p>
            <a:pPr>
              <a:lnSpc>
                <a:spcPct val="160000"/>
              </a:lnSpc>
            </a:pPr>
            <a:endParaRPr lang="fr-FR" sz="1600" dirty="0">
              <a:solidFill>
                <a:schemeClr val="bg1">
                  <a:lumMod val="65000"/>
                </a:schemeClr>
              </a:solidFill>
              <a:latin typeface="Georgia" panose="02040502050405020303" pitchFamily="18" charset="0"/>
            </a:endParaRPr>
          </a:p>
        </p:txBody>
      </p:sp>
      <p:pic>
        <p:nvPicPr>
          <p:cNvPr id="6" name="Image 5">
            <a:extLst>
              <a:ext uri="{FF2B5EF4-FFF2-40B4-BE49-F238E27FC236}">
                <a16:creationId xmlns:a16="http://schemas.microsoft.com/office/drawing/2014/main" id="{90D17B71-3854-4E94-A286-269B58F7B3C6}"/>
              </a:ext>
            </a:extLst>
          </p:cNvPr>
          <p:cNvPicPr>
            <a:picLocks noChangeAspect="1"/>
          </p:cNvPicPr>
          <p:nvPr/>
        </p:nvPicPr>
        <p:blipFill rotWithShape="1">
          <a:blip r:embed="rId2">
            <a:extLst>
              <a:ext uri="{28A0092B-C50C-407E-A947-70E740481C1C}">
                <a14:useLocalDpi xmlns:a14="http://schemas.microsoft.com/office/drawing/2010/main" val="0"/>
              </a:ext>
            </a:extLst>
          </a:blip>
          <a:srcRect l="36818" t="10846" r="37391" b="3247"/>
          <a:stretch/>
        </p:blipFill>
        <p:spPr>
          <a:xfrm>
            <a:off x="6815580" y="1683220"/>
            <a:ext cx="2479251" cy="3569880"/>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B601A485-B575-4001-809E-D0FEA894CF4E}"/>
              </a:ext>
            </a:extLst>
          </p:cNvPr>
          <p:cNvPicPr>
            <a:picLocks noChangeAspect="1"/>
          </p:cNvPicPr>
          <p:nvPr/>
        </p:nvPicPr>
        <p:blipFill rotWithShape="1">
          <a:blip r:embed="rId3">
            <a:extLst>
              <a:ext uri="{28A0092B-C50C-407E-A947-70E740481C1C}">
                <a14:useLocalDpi xmlns:a14="http://schemas.microsoft.com/office/drawing/2010/main" val="0"/>
              </a:ext>
            </a:extLst>
          </a:blip>
          <a:srcRect l="35589" t="13058" r="35527"/>
          <a:stretch/>
        </p:blipFill>
        <p:spPr>
          <a:xfrm>
            <a:off x="9389101" y="1753386"/>
            <a:ext cx="2384980" cy="3499207"/>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31E00575-21F4-4625-93CC-C4D5702F9BAD}"/>
              </a:ext>
            </a:extLst>
          </p:cNvPr>
          <p:cNvPicPr>
            <a:picLocks noChangeAspect="1"/>
          </p:cNvPicPr>
          <p:nvPr/>
        </p:nvPicPr>
        <p:blipFill rotWithShape="1">
          <a:blip r:embed="rId4">
            <a:extLst>
              <a:ext uri="{28A0092B-C50C-407E-A947-70E740481C1C}">
                <a14:useLocalDpi xmlns:a14="http://schemas.microsoft.com/office/drawing/2010/main" val="0"/>
              </a:ext>
            </a:extLst>
          </a:blip>
          <a:srcRect l="36904" t="9837" r="37125" b="12168"/>
          <a:stretch/>
        </p:blipFill>
        <p:spPr>
          <a:xfrm>
            <a:off x="4336330" y="1683219"/>
            <a:ext cx="2479250" cy="3569373"/>
          </a:xfrm>
          <a:prstGeom prst="rect">
            <a:avLst/>
          </a:prstGeom>
          <a:ln>
            <a:noFill/>
          </a:ln>
          <a:effectLst>
            <a:outerShdw blurRad="292100" dist="139700" dir="2700000" algn="tl" rotWithShape="0">
              <a:srgbClr val="333333">
                <a:alpha val="65000"/>
              </a:srgbClr>
            </a:outerShdw>
          </a:effectLst>
        </p:spPr>
      </p:pic>
      <p:sp>
        <p:nvSpPr>
          <p:cNvPr id="12" name="Espace réservé du numéro de diapositive 11">
            <a:extLst>
              <a:ext uri="{FF2B5EF4-FFF2-40B4-BE49-F238E27FC236}">
                <a16:creationId xmlns:a16="http://schemas.microsoft.com/office/drawing/2014/main" id="{7CC461DB-E264-43BA-9485-EAAC5B965FB1}"/>
              </a:ext>
            </a:extLst>
          </p:cNvPr>
          <p:cNvSpPr>
            <a:spLocks noGrp="1"/>
          </p:cNvSpPr>
          <p:nvPr>
            <p:ph type="sldNum" sz="quarter" idx="12"/>
          </p:nvPr>
        </p:nvSpPr>
        <p:spPr/>
        <p:txBody>
          <a:bodyPr/>
          <a:lstStyle/>
          <a:p>
            <a:fld id="{C4A3FB71-68F9-4E99-B8F5-07D764EAAABE}" type="slidenum">
              <a:rPr lang="fr-MA" smtClean="0"/>
              <a:t>25</a:t>
            </a:fld>
            <a:endParaRPr lang="fr-MA"/>
          </a:p>
        </p:txBody>
      </p:sp>
    </p:spTree>
    <p:extLst>
      <p:ext uri="{BB962C8B-B14F-4D97-AF65-F5344CB8AC3E}">
        <p14:creationId xmlns:p14="http://schemas.microsoft.com/office/powerpoint/2010/main" val="231863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829793" y="451975"/>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(7/24)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414020" y="1340975"/>
            <a:ext cx="8474697" cy="4458880"/>
          </a:xfrm>
        </p:spPr>
        <p:txBody>
          <a:bodyPr>
            <a:normAutofit fontScale="92500"/>
          </a:bodyPr>
          <a:lstStyle/>
          <a:p>
            <a:pPr marL="0" indent="0">
              <a:lnSpc>
                <a:spcPct val="160000"/>
              </a:lnSpc>
              <a:buNone/>
            </a:pPr>
            <a:r>
              <a:rPr lang="fr-MA" sz="1600" dirty="0">
                <a:latin typeface="Georgia" panose="02040502050405020303" pitchFamily="18" charset="0"/>
              </a:rPr>
              <a:t>Notre application dispose de plusieurs interfaces graphiques qui sont citées en dessous : </a:t>
            </a:r>
          </a:p>
          <a:p>
            <a:pPr>
              <a:lnSpc>
                <a:spcPct val="160000"/>
              </a:lnSpc>
            </a:pPr>
            <a:r>
              <a:rPr lang="fr-FR" sz="1600" dirty="0">
                <a:latin typeface="Georgia" panose="02040502050405020303" pitchFamily="18" charset="0"/>
              </a:rPr>
              <a:t>Une page d’accueil .</a:t>
            </a:r>
          </a:p>
          <a:p>
            <a:pPr>
              <a:lnSpc>
                <a:spcPct val="160000"/>
              </a:lnSpc>
            </a:pPr>
            <a:r>
              <a:rPr lang="fr-FR" sz="1600" dirty="0">
                <a:latin typeface="Georgia" panose="02040502050405020303" pitchFamily="18" charset="0"/>
              </a:rPr>
              <a:t>Une page des cours .</a:t>
            </a:r>
          </a:p>
          <a:p>
            <a:pPr>
              <a:lnSpc>
                <a:spcPct val="160000"/>
              </a:lnSpc>
            </a:pPr>
            <a:r>
              <a:rPr lang="fr-FR" sz="1600" dirty="0">
                <a:latin typeface="Georgia" panose="02040502050405020303" pitchFamily="18" charset="0"/>
              </a:rPr>
              <a:t>Une page de contact .</a:t>
            </a:r>
          </a:p>
          <a:p>
            <a:pPr>
              <a:lnSpc>
                <a:spcPct val="160000"/>
              </a:lnSpc>
            </a:pPr>
            <a:r>
              <a:rPr lang="fr-FR" sz="1600" dirty="0">
                <a:latin typeface="Georgia" panose="02040502050405020303" pitchFamily="18" charset="0"/>
              </a:rPr>
              <a:t>Une page d’à-propos .</a:t>
            </a:r>
          </a:p>
          <a:p>
            <a:pPr>
              <a:lnSpc>
                <a:spcPct val="160000"/>
              </a:lnSpc>
            </a:pPr>
            <a:r>
              <a:rPr lang="fr-FR" sz="1600" dirty="0">
                <a:latin typeface="Georgia" panose="02040502050405020303" pitchFamily="18" charset="0"/>
              </a:rPr>
              <a:t>Une page d’authentification .</a:t>
            </a:r>
          </a:p>
          <a:p>
            <a:pPr>
              <a:lnSpc>
                <a:spcPct val="160000"/>
              </a:lnSpc>
            </a:pPr>
            <a:r>
              <a:rPr lang="fr-FR" sz="1600" dirty="0">
                <a:latin typeface="Georgia" panose="02040502050405020303" pitchFamily="18" charset="0"/>
              </a:rPr>
              <a:t>Une page d’inscription.</a:t>
            </a:r>
          </a:p>
          <a:p>
            <a:pPr>
              <a:lnSpc>
                <a:spcPct val="160000"/>
              </a:lnSpc>
            </a:pPr>
            <a:r>
              <a:rPr lang="fr-FR" sz="1600" dirty="0">
                <a:solidFill>
                  <a:schemeClr val="bg1">
                    <a:lumMod val="65000"/>
                  </a:schemeClr>
                </a:solidFill>
                <a:latin typeface="Georgia" panose="02040502050405020303" pitchFamily="18" charset="0"/>
              </a:rPr>
              <a:t>Une page de récupération de</a:t>
            </a:r>
          </a:p>
          <a:p>
            <a:pPr marL="0" indent="0">
              <a:lnSpc>
                <a:spcPct val="160000"/>
              </a:lnSpc>
              <a:buNone/>
            </a:pPr>
            <a:r>
              <a:rPr lang="fr-FR" sz="1600" dirty="0">
                <a:solidFill>
                  <a:schemeClr val="bg1">
                    <a:lumMod val="65000"/>
                  </a:schemeClr>
                </a:solidFill>
                <a:latin typeface="Georgia" panose="02040502050405020303" pitchFamily="18" charset="0"/>
              </a:rPr>
              <a:t>     mot de passe .</a:t>
            </a:r>
          </a:p>
          <a:p>
            <a:pPr>
              <a:lnSpc>
                <a:spcPct val="160000"/>
              </a:lnSpc>
            </a:pPr>
            <a:endParaRPr lang="fr-FR" sz="1600" dirty="0">
              <a:solidFill>
                <a:schemeClr val="bg1">
                  <a:lumMod val="65000"/>
                </a:schemeClr>
              </a:solidFill>
              <a:latin typeface="Georgia" panose="02040502050405020303" pitchFamily="18" charset="0"/>
            </a:endParaRPr>
          </a:p>
        </p:txBody>
      </p:sp>
      <p:pic>
        <p:nvPicPr>
          <p:cNvPr id="5" name="Image 4">
            <a:extLst>
              <a:ext uri="{FF2B5EF4-FFF2-40B4-BE49-F238E27FC236}">
                <a16:creationId xmlns:a16="http://schemas.microsoft.com/office/drawing/2014/main" id="{DCE88A0C-5815-4135-9EA9-336CABDD85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221" y="1762967"/>
            <a:ext cx="7029618" cy="4781605"/>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E6F105E8-0D55-4C13-91CE-72DA3C949636}"/>
              </a:ext>
            </a:extLst>
          </p:cNvPr>
          <p:cNvSpPr>
            <a:spLocks noGrp="1"/>
          </p:cNvSpPr>
          <p:nvPr>
            <p:ph type="sldNum" sz="quarter" idx="12"/>
          </p:nvPr>
        </p:nvSpPr>
        <p:spPr/>
        <p:txBody>
          <a:bodyPr/>
          <a:lstStyle/>
          <a:p>
            <a:fld id="{C4A3FB71-68F9-4E99-B8F5-07D764EAAABE}" type="slidenum">
              <a:rPr lang="fr-MA" smtClean="0"/>
              <a:t>26</a:t>
            </a:fld>
            <a:endParaRPr lang="fr-MA"/>
          </a:p>
        </p:txBody>
      </p:sp>
    </p:spTree>
    <p:extLst>
      <p:ext uri="{BB962C8B-B14F-4D97-AF65-F5344CB8AC3E}">
        <p14:creationId xmlns:p14="http://schemas.microsoft.com/office/powerpoint/2010/main" val="20080240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44952" y="53332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(8/24)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3" name="Sous-titre 2">
            <a:extLst>
              <a:ext uri="{FF2B5EF4-FFF2-40B4-BE49-F238E27FC236}">
                <a16:creationId xmlns:a16="http://schemas.microsoft.com/office/drawing/2014/main" id="{9E4D2195-812A-407B-B051-051326AEBED7}"/>
              </a:ext>
            </a:extLst>
          </p:cNvPr>
          <p:cNvSpPr>
            <a:spLocks noGrp="1"/>
          </p:cNvSpPr>
          <p:nvPr>
            <p:ph type="subTitle" idx="4294967295"/>
          </p:nvPr>
        </p:nvSpPr>
        <p:spPr>
          <a:xfrm>
            <a:off x="1414020" y="1340975"/>
            <a:ext cx="8474697" cy="4458880"/>
          </a:xfrm>
        </p:spPr>
        <p:txBody>
          <a:bodyPr>
            <a:normAutofit fontScale="92500"/>
          </a:bodyPr>
          <a:lstStyle/>
          <a:p>
            <a:pPr marL="0" indent="0">
              <a:lnSpc>
                <a:spcPct val="160000"/>
              </a:lnSpc>
              <a:buNone/>
            </a:pPr>
            <a:r>
              <a:rPr lang="fr-MA" sz="1600" dirty="0">
                <a:latin typeface="Georgia" panose="02040502050405020303" pitchFamily="18" charset="0"/>
              </a:rPr>
              <a:t>Notre application dispose de plusieurs interfaces graphiques qui sont citées en dessous : </a:t>
            </a:r>
          </a:p>
          <a:p>
            <a:pPr>
              <a:lnSpc>
                <a:spcPct val="160000"/>
              </a:lnSpc>
            </a:pPr>
            <a:r>
              <a:rPr lang="fr-FR" sz="1600" dirty="0">
                <a:latin typeface="Georgia" panose="02040502050405020303" pitchFamily="18" charset="0"/>
              </a:rPr>
              <a:t>Une page d’accueil .</a:t>
            </a:r>
          </a:p>
          <a:p>
            <a:pPr>
              <a:lnSpc>
                <a:spcPct val="160000"/>
              </a:lnSpc>
            </a:pPr>
            <a:r>
              <a:rPr lang="fr-FR" sz="1600" dirty="0">
                <a:latin typeface="Georgia" panose="02040502050405020303" pitchFamily="18" charset="0"/>
              </a:rPr>
              <a:t>Une page des cours .</a:t>
            </a:r>
          </a:p>
          <a:p>
            <a:pPr>
              <a:lnSpc>
                <a:spcPct val="160000"/>
              </a:lnSpc>
            </a:pPr>
            <a:r>
              <a:rPr lang="fr-FR" sz="1600" dirty="0">
                <a:latin typeface="Georgia" panose="02040502050405020303" pitchFamily="18" charset="0"/>
              </a:rPr>
              <a:t>Une page de contact .</a:t>
            </a:r>
          </a:p>
          <a:p>
            <a:pPr>
              <a:lnSpc>
                <a:spcPct val="160000"/>
              </a:lnSpc>
            </a:pPr>
            <a:r>
              <a:rPr lang="fr-FR" sz="1600" dirty="0">
                <a:latin typeface="Georgia" panose="02040502050405020303" pitchFamily="18" charset="0"/>
              </a:rPr>
              <a:t>Une page d’à-propos .</a:t>
            </a:r>
          </a:p>
          <a:p>
            <a:pPr>
              <a:lnSpc>
                <a:spcPct val="160000"/>
              </a:lnSpc>
            </a:pPr>
            <a:r>
              <a:rPr lang="fr-FR" sz="1600" dirty="0">
                <a:latin typeface="Georgia" panose="02040502050405020303" pitchFamily="18" charset="0"/>
              </a:rPr>
              <a:t>Une page d’authentification .</a:t>
            </a:r>
          </a:p>
          <a:p>
            <a:pPr>
              <a:lnSpc>
                <a:spcPct val="160000"/>
              </a:lnSpc>
            </a:pPr>
            <a:r>
              <a:rPr lang="fr-FR" sz="1600" dirty="0">
                <a:latin typeface="Georgia" panose="02040502050405020303" pitchFamily="18" charset="0"/>
              </a:rPr>
              <a:t>Une page d’inscription.</a:t>
            </a:r>
          </a:p>
          <a:p>
            <a:pPr>
              <a:lnSpc>
                <a:spcPct val="160000"/>
              </a:lnSpc>
            </a:pPr>
            <a:r>
              <a:rPr lang="fr-FR" sz="1600" dirty="0">
                <a:latin typeface="Georgia" panose="02040502050405020303" pitchFamily="18" charset="0"/>
              </a:rPr>
              <a:t>Une page de récupération de</a:t>
            </a:r>
          </a:p>
          <a:p>
            <a:pPr marL="0" indent="0">
              <a:lnSpc>
                <a:spcPct val="160000"/>
              </a:lnSpc>
              <a:buNone/>
            </a:pPr>
            <a:r>
              <a:rPr lang="fr-FR" sz="1600" dirty="0">
                <a:latin typeface="Georgia" panose="02040502050405020303" pitchFamily="18" charset="0"/>
              </a:rPr>
              <a:t>     mot de passe .</a:t>
            </a:r>
          </a:p>
          <a:p>
            <a:pPr>
              <a:lnSpc>
                <a:spcPct val="160000"/>
              </a:lnSpc>
            </a:pPr>
            <a:endParaRPr lang="fr-FR" sz="1600" dirty="0">
              <a:solidFill>
                <a:schemeClr val="bg1">
                  <a:lumMod val="65000"/>
                </a:schemeClr>
              </a:solidFill>
              <a:latin typeface="Georgia" panose="02040502050405020303" pitchFamily="18" charset="0"/>
            </a:endParaRPr>
          </a:p>
        </p:txBody>
      </p:sp>
      <p:pic>
        <p:nvPicPr>
          <p:cNvPr id="6" name="Image 5">
            <a:extLst>
              <a:ext uri="{FF2B5EF4-FFF2-40B4-BE49-F238E27FC236}">
                <a16:creationId xmlns:a16="http://schemas.microsoft.com/office/drawing/2014/main" id="{7E7021CA-FF64-43C2-8F74-B88003C16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6448" y="1622324"/>
            <a:ext cx="6842788" cy="4822027"/>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D425DD61-4FF1-4C4B-8C6B-9D82E2570288}"/>
              </a:ext>
            </a:extLst>
          </p:cNvPr>
          <p:cNvSpPr>
            <a:spLocks noGrp="1"/>
          </p:cNvSpPr>
          <p:nvPr>
            <p:ph type="sldNum" sz="quarter" idx="12"/>
          </p:nvPr>
        </p:nvSpPr>
        <p:spPr/>
        <p:txBody>
          <a:bodyPr/>
          <a:lstStyle/>
          <a:p>
            <a:fld id="{C4A3FB71-68F9-4E99-B8F5-07D764EAAABE}" type="slidenum">
              <a:rPr lang="fr-MA" smtClean="0"/>
              <a:t>27</a:t>
            </a:fld>
            <a:endParaRPr lang="fr-MA"/>
          </a:p>
        </p:txBody>
      </p:sp>
    </p:spTree>
    <p:extLst>
      <p:ext uri="{BB962C8B-B14F-4D97-AF65-F5344CB8AC3E}">
        <p14:creationId xmlns:p14="http://schemas.microsoft.com/office/powerpoint/2010/main" val="3624100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(9/24)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630838" y="1640264"/>
            <a:ext cx="10388338" cy="646331"/>
          </a:xfrm>
          <a:prstGeom prst="rect">
            <a:avLst/>
          </a:prstGeom>
          <a:noFill/>
        </p:spPr>
        <p:txBody>
          <a:bodyPr wrap="square" rtlCol="0">
            <a:spAutoFit/>
          </a:bodyPr>
          <a:lstStyle/>
          <a:p>
            <a:r>
              <a:rPr lang="fr-FR" dirty="0">
                <a:latin typeface="Georgia-BoldItalic"/>
              </a:rPr>
              <a:t>Après l’identification de chaque utilisateur une page d’accueil propre à chaque utilisateur apparaît, cette page contient, les différentes informations globales que l'utilisateur a l’accès .</a:t>
            </a: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969743" y="3770721"/>
            <a:ext cx="2177199" cy="369332"/>
          </a:xfrm>
          <a:prstGeom prst="rect">
            <a:avLst/>
          </a:prstGeom>
          <a:noFill/>
        </p:spPr>
        <p:txBody>
          <a:bodyPr wrap="none" rtlCol="0">
            <a:spAutoFit/>
          </a:bodyPr>
          <a:lstStyle/>
          <a:p>
            <a:pPr marL="285750" indent="-285750">
              <a:buFont typeface="Wingdings" panose="05000000000000000000" pitchFamily="2" charset="2"/>
              <a:buChar char="Ø"/>
            </a:pPr>
            <a:r>
              <a:rPr lang="fr-MA" dirty="0">
                <a:latin typeface="Georgia" panose="02040502050405020303" pitchFamily="18" charset="0"/>
                <a:ea typeface="Cambria" panose="02040503050406030204" pitchFamily="18" charset="0"/>
              </a:rPr>
              <a:t>Accueil d’admin </a:t>
            </a:r>
          </a:p>
        </p:txBody>
      </p:sp>
      <p:pic>
        <p:nvPicPr>
          <p:cNvPr id="15" name="Image 14">
            <a:extLst>
              <a:ext uri="{FF2B5EF4-FFF2-40B4-BE49-F238E27FC236}">
                <a16:creationId xmlns:a16="http://schemas.microsoft.com/office/drawing/2014/main" id="{D026E5FA-6573-4642-B052-12F83946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673" y="2490097"/>
            <a:ext cx="8487949" cy="4053880"/>
          </a:xfrm>
          <a:prstGeom prst="rect">
            <a:avLst/>
          </a:prstGeom>
          <a:ln>
            <a:noFill/>
          </a:ln>
          <a:effectLst>
            <a:outerShdw blurRad="292100" dist="139700" dir="2700000" algn="tl" rotWithShape="0">
              <a:srgbClr val="333333">
                <a:alpha val="65000"/>
              </a:srgbClr>
            </a:outerShdw>
          </a:effectLst>
        </p:spPr>
      </p:pic>
      <p:sp>
        <p:nvSpPr>
          <p:cNvPr id="16" name="Espace réservé du numéro de diapositive 15">
            <a:extLst>
              <a:ext uri="{FF2B5EF4-FFF2-40B4-BE49-F238E27FC236}">
                <a16:creationId xmlns:a16="http://schemas.microsoft.com/office/drawing/2014/main" id="{0CF2EB15-6514-40A6-949F-C5FE89C4A17F}"/>
              </a:ext>
            </a:extLst>
          </p:cNvPr>
          <p:cNvSpPr>
            <a:spLocks noGrp="1"/>
          </p:cNvSpPr>
          <p:nvPr>
            <p:ph type="sldNum" sz="quarter" idx="12"/>
          </p:nvPr>
        </p:nvSpPr>
        <p:spPr/>
        <p:txBody>
          <a:bodyPr/>
          <a:lstStyle/>
          <a:p>
            <a:fld id="{C4A3FB71-68F9-4E99-B8F5-07D764EAAABE}" type="slidenum">
              <a:rPr lang="fr-MA" smtClean="0"/>
              <a:t>28</a:t>
            </a:fld>
            <a:endParaRPr lang="fr-MA"/>
          </a:p>
        </p:txBody>
      </p:sp>
    </p:spTree>
    <p:extLst>
      <p:ext uri="{BB962C8B-B14F-4D97-AF65-F5344CB8AC3E}">
        <p14:creationId xmlns:p14="http://schemas.microsoft.com/office/powerpoint/2010/main" val="3223708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(10/24)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630838" y="1640264"/>
            <a:ext cx="10388338" cy="646331"/>
          </a:xfrm>
          <a:prstGeom prst="rect">
            <a:avLst/>
          </a:prstGeom>
          <a:noFill/>
        </p:spPr>
        <p:txBody>
          <a:bodyPr wrap="square" rtlCol="0">
            <a:spAutoFit/>
          </a:bodyPr>
          <a:lstStyle/>
          <a:p>
            <a:r>
              <a:rPr lang="fr-FR" dirty="0">
                <a:latin typeface="Georgia-BoldItalic"/>
              </a:rPr>
              <a:t>Après l’identification de chaque utilisateur une page d’accueil propre à chaque utilisateur apparaît, cette page contient, les différentes informations globales que l'utilisateur a l’accès .</a:t>
            </a: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081152" y="3770721"/>
            <a:ext cx="1717137" cy="646331"/>
          </a:xfrm>
          <a:prstGeom prst="rect">
            <a:avLst/>
          </a:prstGeom>
          <a:noFill/>
        </p:spPr>
        <p:txBody>
          <a:bodyPr wrap="none" rtlCol="0">
            <a:spAutoFit/>
          </a:bodyPr>
          <a:lstStyle/>
          <a:p>
            <a:pPr marL="285750" indent="-285750" algn="ctr">
              <a:buFont typeface="Wingdings" panose="05000000000000000000" pitchFamily="2" charset="2"/>
              <a:buChar char="Ø"/>
            </a:pPr>
            <a:r>
              <a:rPr lang="fr-MA" dirty="0">
                <a:latin typeface="Georgia" panose="02040502050405020303" pitchFamily="18" charset="0"/>
                <a:ea typeface="Cambria" panose="02040503050406030204" pitchFamily="18" charset="0"/>
              </a:rPr>
              <a:t>Accueil d’un</a:t>
            </a:r>
          </a:p>
          <a:p>
            <a:pPr algn="ctr"/>
            <a:r>
              <a:rPr lang="fr-MA" dirty="0">
                <a:latin typeface="Georgia" panose="02040502050405020303" pitchFamily="18" charset="0"/>
                <a:ea typeface="Cambria" panose="02040503050406030204" pitchFamily="18" charset="0"/>
              </a:rPr>
              <a:t>professeur </a:t>
            </a:r>
          </a:p>
        </p:txBody>
      </p:sp>
      <p:pic>
        <p:nvPicPr>
          <p:cNvPr id="5" name="Image 4">
            <a:extLst>
              <a:ext uri="{FF2B5EF4-FFF2-40B4-BE49-F238E27FC236}">
                <a16:creationId xmlns:a16="http://schemas.microsoft.com/office/drawing/2014/main" id="{A4A71BCA-BF45-43EB-BE4E-46E077E47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227" y="2441601"/>
            <a:ext cx="8487949" cy="4053880"/>
          </a:xfrm>
          <a:prstGeom prst="rect">
            <a:avLst/>
          </a:prstGeom>
          <a:ln>
            <a:noFill/>
          </a:ln>
          <a:effectLst>
            <a:outerShdw blurRad="292100" dist="139700" dir="2700000" algn="tl" rotWithShape="0">
              <a:srgbClr val="333333">
                <a:alpha val="65000"/>
              </a:srgbClr>
            </a:outerShdw>
          </a:effectLst>
        </p:spPr>
      </p:pic>
      <p:sp>
        <p:nvSpPr>
          <p:cNvPr id="6" name="Espace réservé du numéro de diapositive 5">
            <a:extLst>
              <a:ext uri="{FF2B5EF4-FFF2-40B4-BE49-F238E27FC236}">
                <a16:creationId xmlns:a16="http://schemas.microsoft.com/office/drawing/2014/main" id="{6531B6BE-5E72-4E15-900B-C8707AEBF7AF}"/>
              </a:ext>
            </a:extLst>
          </p:cNvPr>
          <p:cNvSpPr>
            <a:spLocks noGrp="1"/>
          </p:cNvSpPr>
          <p:nvPr>
            <p:ph type="sldNum" sz="quarter" idx="12"/>
          </p:nvPr>
        </p:nvSpPr>
        <p:spPr/>
        <p:txBody>
          <a:bodyPr/>
          <a:lstStyle/>
          <a:p>
            <a:fld id="{C4A3FB71-68F9-4E99-B8F5-07D764EAAABE}" type="slidenum">
              <a:rPr lang="fr-MA" smtClean="0"/>
              <a:t>29</a:t>
            </a:fld>
            <a:endParaRPr lang="fr-MA"/>
          </a:p>
        </p:txBody>
      </p:sp>
    </p:spTree>
    <p:extLst>
      <p:ext uri="{BB962C8B-B14F-4D97-AF65-F5344CB8AC3E}">
        <p14:creationId xmlns:p14="http://schemas.microsoft.com/office/powerpoint/2010/main" val="2203333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3</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4523868" y="311055"/>
            <a:ext cx="381147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 panose="02040502050405020303" pitchFamily="18" charset="0"/>
              </a:rPr>
              <a:t>Introduction</a:t>
            </a:r>
            <a:endParaRPr lang="en-US" dirty="0">
              <a:latin typeface="Georgia" panose="02040502050405020303" pitchFamily="18" charset="0"/>
            </a:endParaRPr>
          </a:p>
        </p:txBody>
      </p:sp>
      <p:pic>
        <p:nvPicPr>
          <p:cNvPr id="6" name="Picture 2">
            <a:extLst>
              <a:ext uri="{FF2B5EF4-FFF2-40B4-BE49-F238E27FC236}">
                <a16:creationId xmlns:a16="http://schemas.microsoft.com/office/drawing/2014/main" id="{8FF73992-B8AD-4362-89AC-1D32475159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821" y="3111575"/>
            <a:ext cx="4323426" cy="2936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F989A0DD-1508-47C4-93CD-C02CC0D067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740" y="3111575"/>
            <a:ext cx="4518968" cy="29416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 name="TextBox 8">
            <a:extLst>
              <a:ext uri="{FF2B5EF4-FFF2-40B4-BE49-F238E27FC236}">
                <a16:creationId xmlns:a16="http://schemas.microsoft.com/office/drawing/2014/main" id="{A4283A33-601C-43CE-A8D4-3B9D4D6CE441}"/>
              </a:ext>
            </a:extLst>
          </p:cNvPr>
          <p:cNvSpPr txBox="1"/>
          <p:nvPr/>
        </p:nvSpPr>
        <p:spPr>
          <a:xfrm>
            <a:off x="1836015" y="1165495"/>
            <a:ext cx="10076822" cy="1703864"/>
          </a:xfrm>
          <a:prstGeom prst="rect">
            <a:avLst/>
          </a:prstGeom>
          <a:noFill/>
        </p:spPr>
        <p:txBody>
          <a:bodyPr wrap="square">
            <a:spAutoFit/>
          </a:bodyPr>
          <a:lstStyle/>
          <a:p>
            <a:pPr algn="just">
              <a:lnSpc>
                <a:spcPct val="150000"/>
              </a:lnSpc>
            </a:pPr>
            <a:r>
              <a:rPr lang="fr-FR" dirty="0">
                <a:latin typeface="Georgia" panose="02040502050405020303" pitchFamily="18" charset="0"/>
              </a:rPr>
              <a:t>L'e-learning est avantageux pour les entreprises et les particuliers, mais constitue également un atout considérable pour les formateurs et organismes de formation. L'accessibilité de l'Internet à la majorité des ménages partout dans le monde rend ce domaine plus intéressant, et  le dote d'un potentiel remarquable.</a:t>
            </a:r>
            <a:endParaRPr lang="en-US" dirty="0">
              <a:latin typeface="Georgia" panose="02040502050405020303" pitchFamily="18" charset="0"/>
            </a:endParaRPr>
          </a:p>
        </p:txBody>
      </p:sp>
    </p:spTree>
    <p:extLst>
      <p:ext uri="{BB962C8B-B14F-4D97-AF65-F5344CB8AC3E}">
        <p14:creationId xmlns:p14="http://schemas.microsoft.com/office/powerpoint/2010/main" val="28451462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(11/24)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630838" y="1640264"/>
            <a:ext cx="10388338" cy="646331"/>
          </a:xfrm>
          <a:prstGeom prst="rect">
            <a:avLst/>
          </a:prstGeom>
          <a:noFill/>
        </p:spPr>
        <p:txBody>
          <a:bodyPr wrap="square" rtlCol="0">
            <a:spAutoFit/>
          </a:bodyPr>
          <a:lstStyle/>
          <a:p>
            <a:r>
              <a:rPr lang="fr-FR" dirty="0">
                <a:latin typeface="Georgia-BoldItalic"/>
              </a:rPr>
              <a:t>Après l’identification de chaque utilisateur une page d’accueil propre à chaque utilisateur apparaît, cette page contient, les différentes informations globales que l'utilisateur a l’accès .</a:t>
            </a: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081152" y="3770721"/>
            <a:ext cx="1717137" cy="646331"/>
          </a:xfrm>
          <a:prstGeom prst="rect">
            <a:avLst/>
          </a:prstGeom>
          <a:noFill/>
        </p:spPr>
        <p:txBody>
          <a:bodyPr wrap="none" rtlCol="0">
            <a:spAutoFit/>
          </a:bodyPr>
          <a:lstStyle/>
          <a:p>
            <a:pPr marL="285750" indent="-285750" algn="ctr">
              <a:buFont typeface="Wingdings" panose="05000000000000000000" pitchFamily="2" charset="2"/>
              <a:buChar char="Ø"/>
            </a:pPr>
            <a:r>
              <a:rPr lang="fr-MA" dirty="0">
                <a:latin typeface="Georgia" panose="02040502050405020303" pitchFamily="18" charset="0"/>
                <a:ea typeface="Cambria" panose="02040503050406030204" pitchFamily="18" charset="0"/>
              </a:rPr>
              <a:t>Accueil d’un</a:t>
            </a:r>
          </a:p>
          <a:p>
            <a:pPr algn="ctr"/>
            <a:r>
              <a:rPr lang="fr-MA" dirty="0">
                <a:latin typeface="Georgia" panose="02040502050405020303" pitchFamily="18" charset="0"/>
                <a:ea typeface="Cambria" panose="02040503050406030204" pitchFamily="18" charset="0"/>
              </a:rPr>
              <a:t> étudiant </a:t>
            </a:r>
          </a:p>
        </p:txBody>
      </p:sp>
      <p:pic>
        <p:nvPicPr>
          <p:cNvPr id="5" name="Image 4">
            <a:extLst>
              <a:ext uri="{FF2B5EF4-FFF2-40B4-BE49-F238E27FC236}">
                <a16:creationId xmlns:a16="http://schemas.microsoft.com/office/drawing/2014/main" id="{9A3EFCAD-C234-4CAE-89D4-DF95593DF9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5686" y="2347503"/>
            <a:ext cx="8666375" cy="4139097"/>
          </a:xfrm>
          <a:prstGeom prst="rect">
            <a:avLst/>
          </a:prstGeom>
        </p:spPr>
      </p:pic>
      <p:sp>
        <p:nvSpPr>
          <p:cNvPr id="6" name="Espace réservé du numéro de diapositive 5">
            <a:extLst>
              <a:ext uri="{FF2B5EF4-FFF2-40B4-BE49-F238E27FC236}">
                <a16:creationId xmlns:a16="http://schemas.microsoft.com/office/drawing/2014/main" id="{D41E203B-1521-44FA-878E-48479F6829CC}"/>
              </a:ext>
            </a:extLst>
          </p:cNvPr>
          <p:cNvSpPr>
            <a:spLocks noGrp="1"/>
          </p:cNvSpPr>
          <p:nvPr>
            <p:ph type="sldNum" sz="quarter" idx="12"/>
          </p:nvPr>
        </p:nvSpPr>
        <p:spPr/>
        <p:txBody>
          <a:bodyPr/>
          <a:lstStyle/>
          <a:p>
            <a:fld id="{C4A3FB71-68F9-4E99-B8F5-07D764EAAABE}" type="slidenum">
              <a:rPr lang="fr-MA" smtClean="0"/>
              <a:t>30</a:t>
            </a:fld>
            <a:endParaRPr lang="fr-MA"/>
          </a:p>
        </p:txBody>
      </p:sp>
    </p:spTree>
    <p:extLst>
      <p:ext uri="{BB962C8B-B14F-4D97-AF65-F5344CB8AC3E}">
        <p14:creationId xmlns:p14="http://schemas.microsoft.com/office/powerpoint/2010/main" val="33635479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(12/24)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419610" y="1357460"/>
            <a:ext cx="10388338" cy="646331"/>
          </a:xfrm>
          <a:prstGeom prst="rect">
            <a:avLst/>
          </a:prstGeom>
          <a:noFill/>
        </p:spPr>
        <p:txBody>
          <a:bodyPr wrap="square" rtlCol="0">
            <a:spAutoFit/>
          </a:bodyPr>
          <a:lstStyle/>
          <a:p>
            <a:r>
              <a:rPr lang="fr-FR" sz="1800" b="0" i="0" dirty="0">
                <a:solidFill>
                  <a:srgbClr val="000000"/>
                </a:solidFill>
                <a:effectLst/>
                <a:latin typeface="Georgia-BoldItalic"/>
              </a:rPr>
              <a:t>Après l’authentification si un utilisateur souhaite modifier ou consulter ses informations il suffit d’aller a la page de « Compte ».</a:t>
            </a: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69822" y="2932357"/>
            <a:ext cx="3097323" cy="1477328"/>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pPr marL="285750" indent="-285750">
              <a:buFont typeface="Wingdings" panose="05000000000000000000" pitchFamily="2" charset="2"/>
              <a:buChar char="Ø"/>
            </a:pPr>
            <a:r>
              <a:rPr lang="fr-FR" sz="1800" b="0" i="0" dirty="0">
                <a:solidFill>
                  <a:srgbClr val="000000"/>
                </a:solidFill>
                <a:effectLst/>
                <a:latin typeface="Georgia-BoldItalic"/>
              </a:rPr>
              <a:t>Page d’informations</a:t>
            </a:r>
          </a:p>
          <a:p>
            <a:pPr algn="ctr"/>
            <a:r>
              <a:rPr lang="fr-FR" sz="1800" b="0" i="0" dirty="0">
                <a:solidFill>
                  <a:srgbClr val="000000"/>
                </a:solidFill>
                <a:effectLst/>
                <a:latin typeface="Georgia-BoldItalic"/>
              </a:rPr>
              <a:t> sur le compte d’un étudiant</a:t>
            </a:r>
            <a:r>
              <a:rPr lang="fr-FR" dirty="0">
                <a:latin typeface="Georgia-BoldItalic"/>
              </a:rPr>
              <a:t> </a:t>
            </a:r>
            <a:br>
              <a:rPr lang="fr-FR" dirty="0">
                <a:latin typeface="Georgia-BoldItalic"/>
              </a:rPr>
            </a:br>
            <a:endParaRPr lang="fr-MA" b="1" i="1" dirty="0">
              <a:latin typeface="Georgia-BoldItalic"/>
              <a:ea typeface="Cambria" panose="02040503050406030204" pitchFamily="18" charset="0"/>
            </a:endParaRPr>
          </a:p>
        </p:txBody>
      </p:sp>
      <p:pic>
        <p:nvPicPr>
          <p:cNvPr id="6" name="Image 5">
            <a:extLst>
              <a:ext uri="{FF2B5EF4-FFF2-40B4-BE49-F238E27FC236}">
                <a16:creationId xmlns:a16="http://schemas.microsoft.com/office/drawing/2014/main" id="{C5538EB6-6141-4162-8515-DBA680799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6174" y="2111604"/>
            <a:ext cx="7710664" cy="4421171"/>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2428FF43-D074-4A2A-9BCB-6F15BF4E35E7}"/>
              </a:ext>
            </a:extLst>
          </p:cNvPr>
          <p:cNvSpPr>
            <a:spLocks noGrp="1"/>
          </p:cNvSpPr>
          <p:nvPr>
            <p:ph type="sldNum" sz="quarter" idx="12"/>
          </p:nvPr>
        </p:nvSpPr>
        <p:spPr/>
        <p:txBody>
          <a:bodyPr/>
          <a:lstStyle/>
          <a:p>
            <a:fld id="{C4A3FB71-68F9-4E99-B8F5-07D764EAAABE}" type="slidenum">
              <a:rPr lang="fr-MA" smtClean="0"/>
              <a:t>31</a:t>
            </a:fld>
            <a:endParaRPr lang="fr-MA"/>
          </a:p>
        </p:txBody>
      </p:sp>
    </p:spTree>
    <p:extLst>
      <p:ext uri="{BB962C8B-B14F-4D97-AF65-F5344CB8AC3E}">
        <p14:creationId xmlns:p14="http://schemas.microsoft.com/office/powerpoint/2010/main" val="2424503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(13/24)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419610" y="1445810"/>
            <a:ext cx="10388338" cy="646331"/>
          </a:xfrm>
          <a:prstGeom prst="rect">
            <a:avLst/>
          </a:prstGeom>
          <a:noFill/>
        </p:spPr>
        <p:txBody>
          <a:bodyPr wrap="square" rtlCol="0">
            <a:spAutoFit/>
          </a:bodyPr>
          <a:lstStyle/>
          <a:p>
            <a:r>
              <a:rPr lang="fr-FR" sz="1800" b="0" i="0" dirty="0">
                <a:solidFill>
                  <a:srgbClr val="000000"/>
                </a:solidFill>
                <a:effectLst/>
                <a:latin typeface="Georgia-BoldItalic"/>
              </a:rPr>
              <a:t>Un utilisateur peut aussi consulter l’ensemble des notifications qui l’a reçu dans son compte.</a:t>
            </a:r>
            <a:r>
              <a:rPr lang="fr-FR" dirty="0">
                <a:latin typeface="Georgia-BoldItalic"/>
              </a:rPr>
              <a:t> </a:t>
            </a:r>
            <a:br>
              <a:rPr lang="fr-FR" dirty="0">
                <a:latin typeface="Georgia-BoldItalic"/>
              </a:rPr>
            </a:b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659702" cy="1723549"/>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pPr marL="285750" indent="-285750">
              <a:buFont typeface="Wingdings" panose="05000000000000000000" pitchFamily="2" charset="2"/>
              <a:buChar char="Ø"/>
            </a:pPr>
            <a:r>
              <a:rPr lang="fr-MA" sz="1600" b="0" i="0" dirty="0">
                <a:solidFill>
                  <a:srgbClr val="000000"/>
                </a:solidFill>
                <a:effectLst/>
                <a:latin typeface="Georgia-BoldItalic"/>
              </a:rPr>
              <a:t>Notifications de l’admin</a:t>
            </a:r>
            <a:br>
              <a:rPr lang="fr-MA" sz="1600" b="0" i="0" dirty="0">
                <a:solidFill>
                  <a:srgbClr val="000000"/>
                </a:solidFill>
                <a:effectLst/>
                <a:latin typeface="Georgia-BoldItalic"/>
              </a:rPr>
            </a:br>
            <a:br>
              <a:rPr lang="fr-MA" dirty="0">
                <a:latin typeface="Georgia-BoldItalic"/>
              </a:rPr>
            </a:br>
            <a:br>
              <a:rPr lang="fr-FR" dirty="0">
                <a:latin typeface="Georgia-BoldItalic"/>
              </a:rPr>
            </a:br>
            <a:endParaRPr lang="fr-MA" b="1" i="1" dirty="0">
              <a:latin typeface="Georgia-BoldItalic"/>
              <a:ea typeface="Cambria" panose="02040503050406030204" pitchFamily="18" charset="0"/>
            </a:endParaRPr>
          </a:p>
        </p:txBody>
      </p:sp>
      <p:pic>
        <p:nvPicPr>
          <p:cNvPr id="5" name="Image 4">
            <a:extLst>
              <a:ext uri="{FF2B5EF4-FFF2-40B4-BE49-F238E27FC236}">
                <a16:creationId xmlns:a16="http://schemas.microsoft.com/office/drawing/2014/main" id="{6E550D8D-4729-463F-BE07-3FEAE27EB4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9459" y="1931885"/>
            <a:ext cx="8145923" cy="4539655"/>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6E432A54-C045-4019-ADE0-CAE31C97CDD3}"/>
              </a:ext>
            </a:extLst>
          </p:cNvPr>
          <p:cNvSpPr>
            <a:spLocks noGrp="1"/>
          </p:cNvSpPr>
          <p:nvPr>
            <p:ph type="sldNum" sz="quarter" idx="12"/>
          </p:nvPr>
        </p:nvSpPr>
        <p:spPr/>
        <p:txBody>
          <a:bodyPr/>
          <a:lstStyle/>
          <a:p>
            <a:fld id="{C4A3FB71-68F9-4E99-B8F5-07D764EAAABE}" type="slidenum">
              <a:rPr lang="fr-MA" smtClean="0"/>
              <a:t>32</a:t>
            </a:fld>
            <a:endParaRPr lang="fr-MA"/>
          </a:p>
        </p:txBody>
      </p:sp>
    </p:spTree>
    <p:extLst>
      <p:ext uri="{BB962C8B-B14F-4D97-AF65-F5344CB8AC3E}">
        <p14:creationId xmlns:p14="http://schemas.microsoft.com/office/powerpoint/2010/main" val="21914896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(14/24)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419610" y="1485258"/>
            <a:ext cx="10388338" cy="646331"/>
          </a:xfrm>
          <a:prstGeom prst="rect">
            <a:avLst/>
          </a:prstGeom>
          <a:noFill/>
        </p:spPr>
        <p:txBody>
          <a:bodyPr wrap="square" rtlCol="0">
            <a:spAutoFit/>
          </a:bodyPr>
          <a:lstStyle/>
          <a:p>
            <a:r>
              <a:rPr lang="fr-FR" sz="1800" b="0" i="0" dirty="0">
                <a:solidFill>
                  <a:srgbClr val="000000"/>
                </a:solidFill>
                <a:effectLst/>
                <a:latin typeface="Georgia-BoldItalic"/>
              </a:rPr>
              <a:t>Un utilisateur peut aussi consulter l’ensemble des messages qui l’a reçu via la page des messages</a:t>
            </a:r>
            <a:r>
              <a:rPr lang="fr-FR" dirty="0">
                <a:latin typeface="Georgia-BoldItalic"/>
              </a:rPr>
              <a:t> </a:t>
            </a:r>
            <a:br>
              <a:rPr lang="fr-FR" dirty="0">
                <a:latin typeface="Georgia-BoldItalic"/>
              </a:rPr>
            </a:b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795958" cy="1384995"/>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pPr marL="285750" indent="-285750">
              <a:buFont typeface="Wingdings" panose="05000000000000000000" pitchFamily="2" charset="2"/>
              <a:buChar char="Ø"/>
            </a:pPr>
            <a:r>
              <a:rPr lang="fr-MA" sz="1600" b="0" i="0" dirty="0">
                <a:solidFill>
                  <a:srgbClr val="000000"/>
                </a:solidFill>
                <a:effectLst/>
                <a:latin typeface="Georgia-BoldItalic"/>
              </a:rPr>
              <a:t>Messages d’un professeur</a:t>
            </a:r>
            <a:br>
              <a:rPr lang="fr-MA" sz="1600" b="0" i="0" dirty="0">
                <a:solidFill>
                  <a:srgbClr val="000000"/>
                </a:solidFill>
                <a:effectLst/>
                <a:latin typeface="Georgia-BoldItalic"/>
              </a:rPr>
            </a:br>
            <a:br>
              <a:rPr lang="fr-MA" sz="1600" dirty="0">
                <a:latin typeface="Georgia-BoldItalic"/>
              </a:rPr>
            </a:br>
            <a:endParaRPr lang="fr-MA" sz="1600" b="1" i="1" dirty="0">
              <a:latin typeface="Georgia-BoldItalic"/>
              <a:ea typeface="Cambria" panose="02040503050406030204" pitchFamily="18" charset="0"/>
            </a:endParaRPr>
          </a:p>
        </p:txBody>
      </p:sp>
      <p:pic>
        <p:nvPicPr>
          <p:cNvPr id="6" name="Image 5">
            <a:extLst>
              <a:ext uri="{FF2B5EF4-FFF2-40B4-BE49-F238E27FC236}">
                <a16:creationId xmlns:a16="http://schemas.microsoft.com/office/drawing/2014/main" id="{526BA744-6528-4D2D-8777-67F227B0E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4292" y="1947996"/>
            <a:ext cx="8011752" cy="4364611"/>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5679D703-DBFE-4B69-A536-4FB1D5283E59}"/>
              </a:ext>
            </a:extLst>
          </p:cNvPr>
          <p:cNvSpPr>
            <a:spLocks noGrp="1"/>
          </p:cNvSpPr>
          <p:nvPr>
            <p:ph type="sldNum" sz="quarter" idx="12"/>
          </p:nvPr>
        </p:nvSpPr>
        <p:spPr/>
        <p:txBody>
          <a:bodyPr/>
          <a:lstStyle/>
          <a:p>
            <a:fld id="{C4A3FB71-68F9-4E99-B8F5-07D764EAAABE}" type="slidenum">
              <a:rPr lang="fr-MA" smtClean="0"/>
              <a:t>33</a:t>
            </a:fld>
            <a:endParaRPr lang="fr-MA"/>
          </a:p>
        </p:txBody>
      </p:sp>
    </p:spTree>
    <p:extLst>
      <p:ext uri="{BB962C8B-B14F-4D97-AF65-F5344CB8AC3E}">
        <p14:creationId xmlns:p14="http://schemas.microsoft.com/office/powerpoint/2010/main" val="8641963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(15/24)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630838" y="1640264"/>
            <a:ext cx="10388338" cy="646331"/>
          </a:xfrm>
          <a:prstGeom prst="rect">
            <a:avLst/>
          </a:prstGeom>
          <a:noFill/>
        </p:spPr>
        <p:txBody>
          <a:bodyPr wrap="square" rtlCol="0">
            <a:spAutoFit/>
          </a:bodyPr>
          <a:lstStyle/>
          <a:p>
            <a:r>
              <a:rPr lang="fr-FR" sz="1800" b="0" i="0" dirty="0">
                <a:solidFill>
                  <a:srgbClr val="000000"/>
                </a:solidFill>
                <a:effectLst/>
                <a:latin typeface="Georgia-BoldItalic"/>
              </a:rPr>
              <a:t>Si un utilisateur souhaite d’ajouter un message il suffit de cliquer sur le bouton « Ajouter un message »</a:t>
            </a: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518638" cy="2031325"/>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pPr marL="285750" indent="-285750">
              <a:buFont typeface="Wingdings" panose="05000000000000000000" pitchFamily="2" charset="2"/>
              <a:buChar char="Ø"/>
            </a:pPr>
            <a:r>
              <a:rPr lang="fr-FR" sz="1800" b="0" i="0" dirty="0">
                <a:solidFill>
                  <a:srgbClr val="000000"/>
                </a:solidFill>
                <a:effectLst/>
                <a:latin typeface="Georgia-BoldItalic"/>
              </a:rPr>
              <a:t>Ajout d’un message </a:t>
            </a:r>
          </a:p>
          <a:p>
            <a:r>
              <a:rPr lang="fr-FR" sz="1800" b="0" i="0" dirty="0">
                <a:solidFill>
                  <a:srgbClr val="000000"/>
                </a:solidFill>
                <a:effectLst/>
                <a:latin typeface="Georgia-BoldItalic"/>
              </a:rPr>
              <a:t>de la part du admin</a:t>
            </a:r>
            <a:r>
              <a:rPr lang="fr-FR" dirty="0">
                <a:latin typeface="Georgia-BoldItalic"/>
              </a:rPr>
              <a:t> </a:t>
            </a:r>
            <a:br>
              <a:rPr lang="fr-FR" dirty="0">
                <a:latin typeface="Georgia-BoldItalic"/>
              </a:rPr>
            </a:br>
            <a:br>
              <a:rPr lang="fr-MA" sz="1800" b="0" i="0" dirty="0">
                <a:solidFill>
                  <a:srgbClr val="000000"/>
                </a:solidFill>
                <a:effectLst/>
                <a:latin typeface="Georgia-BoldItalic"/>
              </a:rPr>
            </a:br>
            <a:br>
              <a:rPr lang="fr-MA" dirty="0">
                <a:latin typeface="Georgia-BoldItalic"/>
              </a:rPr>
            </a:br>
            <a:endParaRPr lang="fr-MA" b="1" i="1" dirty="0">
              <a:latin typeface="Georgia-BoldItalic"/>
              <a:ea typeface="Cambria" panose="02040503050406030204" pitchFamily="18" charset="0"/>
            </a:endParaRPr>
          </a:p>
        </p:txBody>
      </p:sp>
      <p:pic>
        <p:nvPicPr>
          <p:cNvPr id="5" name="Image 4">
            <a:extLst>
              <a:ext uri="{FF2B5EF4-FFF2-40B4-BE49-F238E27FC236}">
                <a16:creationId xmlns:a16="http://schemas.microsoft.com/office/drawing/2014/main" id="{EA080971-845D-4AD2-A38D-36113633D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1800" y="2158737"/>
            <a:ext cx="7817140" cy="4356427"/>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928E98D4-F42A-4300-8707-C1C020679B60}"/>
              </a:ext>
            </a:extLst>
          </p:cNvPr>
          <p:cNvSpPr>
            <a:spLocks noGrp="1"/>
          </p:cNvSpPr>
          <p:nvPr>
            <p:ph type="sldNum" sz="quarter" idx="12"/>
          </p:nvPr>
        </p:nvSpPr>
        <p:spPr/>
        <p:txBody>
          <a:bodyPr/>
          <a:lstStyle/>
          <a:p>
            <a:fld id="{C4A3FB71-68F9-4E99-B8F5-07D764EAAABE}" type="slidenum">
              <a:rPr lang="fr-MA" smtClean="0"/>
              <a:t>34</a:t>
            </a:fld>
            <a:endParaRPr lang="fr-MA"/>
          </a:p>
        </p:txBody>
      </p:sp>
    </p:spTree>
    <p:extLst>
      <p:ext uri="{BB962C8B-B14F-4D97-AF65-F5344CB8AC3E}">
        <p14:creationId xmlns:p14="http://schemas.microsoft.com/office/powerpoint/2010/main" val="1504489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(16/24)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564850" y="1364026"/>
            <a:ext cx="10388338" cy="923330"/>
          </a:xfrm>
          <a:prstGeom prst="rect">
            <a:avLst/>
          </a:prstGeom>
          <a:noFill/>
        </p:spPr>
        <p:txBody>
          <a:bodyPr wrap="square" rtlCol="0">
            <a:spAutoFit/>
          </a:bodyPr>
          <a:lstStyle/>
          <a:p>
            <a:r>
              <a:rPr lang="fr-FR" sz="1800" b="0" i="0" dirty="0">
                <a:solidFill>
                  <a:srgbClr val="000000"/>
                </a:solidFill>
                <a:effectLst/>
                <a:latin typeface="Georgia-BoldItalic"/>
              </a:rPr>
              <a:t>• Fonctionnalités d’admin</a:t>
            </a:r>
          </a:p>
          <a:p>
            <a:r>
              <a:rPr lang="fr-FR" sz="1800" b="0" i="0" dirty="0">
                <a:solidFill>
                  <a:srgbClr val="000000"/>
                </a:solidFill>
                <a:effectLst/>
                <a:latin typeface="Georgia-BoldItalic"/>
              </a:rPr>
              <a:t>Comme on connait, l’administrateur a un contrôle total sur la plateforme. Il peut consulter, modifier, ajouter ou supprimer un professeur ou un étudiant selon son besoin.</a:t>
            </a: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113079" cy="2308324"/>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r>
              <a:rPr lang="fr-MA" sz="1800" b="0" i="0" dirty="0">
                <a:solidFill>
                  <a:srgbClr val="000000"/>
                </a:solidFill>
                <a:effectLst/>
                <a:latin typeface="Georgia-BoldItalic"/>
              </a:rPr>
              <a:t>Gérer les étudiants</a:t>
            </a:r>
            <a:br>
              <a:rPr lang="fr-MA" sz="1800" b="0" i="0" dirty="0">
                <a:solidFill>
                  <a:srgbClr val="000000"/>
                </a:solidFill>
                <a:effectLst/>
                <a:latin typeface="Georgia-BoldItalic"/>
              </a:rPr>
            </a:br>
            <a:br>
              <a:rPr lang="fr-MA" dirty="0">
                <a:latin typeface="Georgia-BoldItalic"/>
              </a:rPr>
            </a:br>
            <a:br>
              <a:rPr lang="fr-FR" dirty="0">
                <a:latin typeface="Georgia-BoldItalic"/>
              </a:rPr>
            </a:br>
            <a:br>
              <a:rPr lang="fr-MA" sz="1800" b="0" i="0" dirty="0">
                <a:solidFill>
                  <a:srgbClr val="000000"/>
                </a:solidFill>
                <a:effectLst/>
                <a:latin typeface="Georgia-BoldItalic"/>
              </a:rPr>
            </a:br>
            <a:br>
              <a:rPr lang="fr-MA" dirty="0">
                <a:latin typeface="Georgia-BoldItalic"/>
              </a:rPr>
            </a:br>
            <a:endParaRPr lang="fr-MA" b="1" i="1" dirty="0">
              <a:latin typeface="Georgia-BoldItalic"/>
              <a:ea typeface="Cambria" panose="02040503050406030204" pitchFamily="18" charset="0"/>
            </a:endParaRPr>
          </a:p>
        </p:txBody>
      </p:sp>
      <p:pic>
        <p:nvPicPr>
          <p:cNvPr id="6" name="Image 5">
            <a:extLst>
              <a:ext uri="{FF2B5EF4-FFF2-40B4-BE49-F238E27FC236}">
                <a16:creationId xmlns:a16="http://schemas.microsoft.com/office/drawing/2014/main" id="{8C67A286-7404-4C8D-9906-262A3C49F8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3236" y="2495245"/>
            <a:ext cx="7370736" cy="4107650"/>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4B833D28-CBA2-4714-94C7-1DC6B81507CF}"/>
              </a:ext>
            </a:extLst>
          </p:cNvPr>
          <p:cNvSpPr>
            <a:spLocks noGrp="1"/>
          </p:cNvSpPr>
          <p:nvPr>
            <p:ph type="sldNum" sz="quarter" idx="12"/>
          </p:nvPr>
        </p:nvSpPr>
        <p:spPr/>
        <p:txBody>
          <a:bodyPr/>
          <a:lstStyle/>
          <a:p>
            <a:fld id="{C4A3FB71-68F9-4E99-B8F5-07D764EAAABE}" type="slidenum">
              <a:rPr lang="fr-MA" smtClean="0"/>
              <a:t>35</a:t>
            </a:fld>
            <a:endParaRPr lang="fr-MA"/>
          </a:p>
        </p:txBody>
      </p:sp>
    </p:spTree>
    <p:extLst>
      <p:ext uri="{BB962C8B-B14F-4D97-AF65-F5344CB8AC3E}">
        <p14:creationId xmlns:p14="http://schemas.microsoft.com/office/powerpoint/2010/main" val="1368896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(17/24)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564850" y="1364026"/>
            <a:ext cx="10388338" cy="923330"/>
          </a:xfrm>
          <a:prstGeom prst="rect">
            <a:avLst/>
          </a:prstGeom>
          <a:noFill/>
        </p:spPr>
        <p:txBody>
          <a:bodyPr wrap="square" rtlCol="0">
            <a:spAutoFit/>
          </a:bodyPr>
          <a:lstStyle/>
          <a:p>
            <a:r>
              <a:rPr lang="fr-FR" sz="1800" b="0" i="0" dirty="0">
                <a:solidFill>
                  <a:srgbClr val="000000"/>
                </a:solidFill>
                <a:effectLst/>
                <a:latin typeface="Georgia-BoldItalic"/>
              </a:rPr>
              <a:t>• Fonctionnalités d’admin</a:t>
            </a:r>
          </a:p>
          <a:p>
            <a:r>
              <a:rPr lang="fr-FR" sz="1800" b="0" i="0" dirty="0">
                <a:solidFill>
                  <a:srgbClr val="000000"/>
                </a:solidFill>
                <a:effectLst/>
                <a:latin typeface="Georgia-BoldItalic"/>
              </a:rPr>
              <a:t>Comme on connait, l’administrateur a un contrôle total sur la plateforme. Il peut consulter, modifier, ajouter ou supprimer un professeur ou un étudiant selon son besoin.</a:t>
            </a: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331087" cy="2308324"/>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r>
              <a:rPr lang="fr-MA" sz="1800" b="0" i="0" dirty="0">
                <a:solidFill>
                  <a:srgbClr val="000000"/>
                </a:solidFill>
                <a:effectLst/>
                <a:latin typeface="Georgia-BoldItalic"/>
              </a:rPr>
              <a:t>Gérer les professeurs</a:t>
            </a:r>
            <a:br>
              <a:rPr lang="fr-MA" sz="1800" b="0" i="0" dirty="0">
                <a:solidFill>
                  <a:srgbClr val="000000"/>
                </a:solidFill>
                <a:effectLst/>
                <a:latin typeface="Georgia-BoldItalic"/>
              </a:rPr>
            </a:br>
            <a:br>
              <a:rPr lang="fr-MA" dirty="0">
                <a:latin typeface="Georgia-BoldItalic"/>
              </a:rPr>
            </a:br>
            <a:br>
              <a:rPr lang="fr-FR" dirty="0">
                <a:latin typeface="Georgia-BoldItalic"/>
              </a:rPr>
            </a:br>
            <a:br>
              <a:rPr lang="fr-MA" sz="1800" b="0" i="0" dirty="0">
                <a:solidFill>
                  <a:srgbClr val="000000"/>
                </a:solidFill>
                <a:effectLst/>
                <a:latin typeface="Georgia-BoldItalic"/>
              </a:rPr>
            </a:br>
            <a:br>
              <a:rPr lang="fr-MA" dirty="0">
                <a:latin typeface="Georgia-BoldItalic"/>
              </a:rPr>
            </a:br>
            <a:endParaRPr lang="fr-MA" b="1" i="1" dirty="0">
              <a:latin typeface="Georgia-BoldItalic"/>
              <a:ea typeface="Cambria" panose="02040503050406030204" pitchFamily="18" charset="0"/>
            </a:endParaRPr>
          </a:p>
        </p:txBody>
      </p:sp>
      <p:pic>
        <p:nvPicPr>
          <p:cNvPr id="5" name="Image 4">
            <a:extLst>
              <a:ext uri="{FF2B5EF4-FFF2-40B4-BE49-F238E27FC236}">
                <a16:creationId xmlns:a16="http://schemas.microsoft.com/office/drawing/2014/main" id="{1F8528DF-2CF3-44D5-B6FD-03719B2A65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1587" y="2389604"/>
            <a:ext cx="7560297" cy="4213291"/>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B8710036-B188-4CD4-B8C4-4513CD9D21C9}"/>
              </a:ext>
            </a:extLst>
          </p:cNvPr>
          <p:cNvSpPr>
            <a:spLocks noGrp="1"/>
          </p:cNvSpPr>
          <p:nvPr>
            <p:ph type="sldNum" sz="quarter" idx="12"/>
          </p:nvPr>
        </p:nvSpPr>
        <p:spPr/>
        <p:txBody>
          <a:bodyPr/>
          <a:lstStyle/>
          <a:p>
            <a:fld id="{C4A3FB71-68F9-4E99-B8F5-07D764EAAABE}" type="slidenum">
              <a:rPr lang="fr-MA" smtClean="0"/>
              <a:t>36</a:t>
            </a:fld>
            <a:endParaRPr lang="fr-MA"/>
          </a:p>
        </p:txBody>
      </p:sp>
    </p:spTree>
    <p:extLst>
      <p:ext uri="{BB962C8B-B14F-4D97-AF65-F5344CB8AC3E}">
        <p14:creationId xmlns:p14="http://schemas.microsoft.com/office/powerpoint/2010/main" val="13128936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(19/24)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419610" y="1425985"/>
            <a:ext cx="10388338" cy="1200329"/>
          </a:xfrm>
          <a:prstGeom prst="rect">
            <a:avLst/>
          </a:prstGeom>
          <a:noFill/>
        </p:spPr>
        <p:txBody>
          <a:bodyPr wrap="square" rtlCol="0">
            <a:spAutoFit/>
          </a:bodyPr>
          <a:lstStyle/>
          <a:p>
            <a:r>
              <a:rPr lang="fr-MA" sz="1800" b="0" i="0" dirty="0">
                <a:solidFill>
                  <a:srgbClr val="000000"/>
                </a:solidFill>
                <a:effectLst/>
                <a:latin typeface="Georgia-BoldItalic"/>
              </a:rPr>
              <a:t>• Fonctionnalités d’un professeur</a:t>
            </a:r>
            <a:br>
              <a:rPr lang="fr-FR" sz="1800" b="0" i="0" dirty="0">
                <a:solidFill>
                  <a:srgbClr val="000000"/>
                </a:solidFill>
                <a:effectLst/>
                <a:latin typeface="Georgia-BoldItalic"/>
              </a:rPr>
            </a:br>
            <a:r>
              <a:rPr lang="fr-FR" sz="1800" b="0" i="0" dirty="0">
                <a:solidFill>
                  <a:srgbClr val="000000"/>
                </a:solidFill>
                <a:effectLst/>
                <a:latin typeface="Georgia-BoldItalic"/>
              </a:rPr>
              <a:t>Le professeur a des limites sur la consultation des étudiants par exemple il peut juste voir les informations nécessaires sans la possibilité d’ajouter ou supprimer un étudiant.</a:t>
            </a:r>
            <a:r>
              <a:rPr lang="fr-FR" dirty="0">
                <a:latin typeface="Georgia-BoldItalic"/>
              </a:rPr>
              <a:t> </a:t>
            </a:r>
            <a:br>
              <a:rPr lang="fr-FR" dirty="0">
                <a:latin typeface="Georgia-BoldItalic"/>
              </a:rPr>
            </a:b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526654" cy="923330"/>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r>
              <a:rPr lang="fr-FR" sz="1800" b="0" i="0" dirty="0">
                <a:solidFill>
                  <a:srgbClr val="000000"/>
                </a:solidFill>
                <a:effectLst/>
                <a:latin typeface="Georgia-BoldItalic"/>
              </a:rPr>
              <a:t>Consulter les étudiants</a:t>
            </a:r>
            <a:endParaRPr lang="fr-MA" b="1" i="1" dirty="0">
              <a:latin typeface="Georgia-BoldItalic"/>
              <a:ea typeface="Cambria" panose="02040503050406030204" pitchFamily="18" charset="0"/>
            </a:endParaRPr>
          </a:p>
        </p:txBody>
      </p:sp>
      <p:pic>
        <p:nvPicPr>
          <p:cNvPr id="5" name="Image 4">
            <a:extLst>
              <a:ext uri="{FF2B5EF4-FFF2-40B4-BE49-F238E27FC236}">
                <a16:creationId xmlns:a16="http://schemas.microsoft.com/office/drawing/2014/main" id="{23CB6BBA-FDB2-4603-9026-45A63597EC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645" y="2677212"/>
            <a:ext cx="8003257" cy="4021481"/>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450D90E6-1A29-4FE5-B7FA-DEE13F2F6FD3}"/>
              </a:ext>
            </a:extLst>
          </p:cNvPr>
          <p:cNvSpPr>
            <a:spLocks noGrp="1"/>
          </p:cNvSpPr>
          <p:nvPr>
            <p:ph type="sldNum" sz="quarter" idx="12"/>
          </p:nvPr>
        </p:nvSpPr>
        <p:spPr/>
        <p:txBody>
          <a:bodyPr/>
          <a:lstStyle/>
          <a:p>
            <a:fld id="{C4A3FB71-68F9-4E99-B8F5-07D764EAAABE}" type="slidenum">
              <a:rPr lang="fr-MA" smtClean="0"/>
              <a:t>37</a:t>
            </a:fld>
            <a:endParaRPr lang="fr-MA"/>
          </a:p>
        </p:txBody>
      </p:sp>
    </p:spTree>
    <p:extLst>
      <p:ext uri="{BB962C8B-B14F-4D97-AF65-F5344CB8AC3E}">
        <p14:creationId xmlns:p14="http://schemas.microsoft.com/office/powerpoint/2010/main" val="24409325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(20/24)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419610" y="1425985"/>
            <a:ext cx="10388338" cy="646331"/>
          </a:xfrm>
          <a:prstGeom prst="rect">
            <a:avLst/>
          </a:prstGeom>
          <a:noFill/>
        </p:spPr>
        <p:txBody>
          <a:bodyPr wrap="square" rtlCol="0">
            <a:spAutoFit/>
          </a:bodyPr>
          <a:lstStyle/>
          <a:p>
            <a:r>
              <a:rPr lang="fr-MA" sz="1800" b="0" i="0" dirty="0">
                <a:solidFill>
                  <a:srgbClr val="000000"/>
                </a:solidFill>
                <a:effectLst/>
                <a:latin typeface="Georgia-BoldItalic"/>
              </a:rPr>
              <a:t>• Fonctionnalités d’un professeur</a:t>
            </a:r>
            <a:br>
              <a:rPr lang="fr-FR" sz="1800" b="0" i="0" dirty="0">
                <a:solidFill>
                  <a:srgbClr val="000000"/>
                </a:solidFill>
                <a:effectLst/>
                <a:latin typeface="Georgia-BoldItalic"/>
              </a:rPr>
            </a:br>
            <a:r>
              <a:rPr lang="fr-FR" sz="1800" b="0" i="0" dirty="0">
                <a:solidFill>
                  <a:srgbClr val="000000"/>
                </a:solidFill>
                <a:effectLst/>
                <a:latin typeface="Georgia-BoldItalic"/>
              </a:rPr>
              <a:t>Le professeur peut consulter , ajouter ou supprimer un cours.</a:t>
            </a: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180405" cy="1200329"/>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r>
              <a:rPr lang="fr-MA" sz="1800" b="0" i="0" dirty="0">
                <a:solidFill>
                  <a:srgbClr val="000000"/>
                </a:solidFill>
                <a:effectLst/>
                <a:latin typeface="Georgia-BoldItalic"/>
              </a:rPr>
              <a:t>Consulter les cours</a:t>
            </a:r>
            <a:r>
              <a:rPr lang="fr-MA" dirty="0">
                <a:latin typeface="Georgia-BoldItalic"/>
              </a:rPr>
              <a:t> </a:t>
            </a:r>
            <a:br>
              <a:rPr lang="fr-MA" dirty="0">
                <a:latin typeface="Georgia-BoldItalic"/>
              </a:rPr>
            </a:br>
            <a:endParaRPr lang="fr-MA" b="1" i="1" dirty="0">
              <a:latin typeface="Georgia-BoldItalic"/>
              <a:ea typeface="Cambria" panose="02040503050406030204" pitchFamily="18" charset="0"/>
            </a:endParaRPr>
          </a:p>
        </p:txBody>
      </p:sp>
      <p:pic>
        <p:nvPicPr>
          <p:cNvPr id="6" name="Image 5">
            <a:extLst>
              <a:ext uri="{FF2B5EF4-FFF2-40B4-BE49-F238E27FC236}">
                <a16:creationId xmlns:a16="http://schemas.microsoft.com/office/drawing/2014/main" id="{101066C6-45EC-49E1-8A92-ECC7D99CF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6035" y="2456001"/>
            <a:ext cx="8081913" cy="3859955"/>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43C1F88B-BBFA-4D12-B857-0919838FBC5D}"/>
              </a:ext>
            </a:extLst>
          </p:cNvPr>
          <p:cNvSpPr>
            <a:spLocks noGrp="1"/>
          </p:cNvSpPr>
          <p:nvPr>
            <p:ph type="sldNum" sz="quarter" idx="12"/>
          </p:nvPr>
        </p:nvSpPr>
        <p:spPr/>
        <p:txBody>
          <a:bodyPr/>
          <a:lstStyle/>
          <a:p>
            <a:fld id="{C4A3FB71-68F9-4E99-B8F5-07D764EAAABE}" type="slidenum">
              <a:rPr lang="fr-MA" smtClean="0"/>
              <a:t>38</a:t>
            </a:fld>
            <a:endParaRPr lang="fr-MA"/>
          </a:p>
        </p:txBody>
      </p:sp>
    </p:spTree>
    <p:extLst>
      <p:ext uri="{BB962C8B-B14F-4D97-AF65-F5344CB8AC3E}">
        <p14:creationId xmlns:p14="http://schemas.microsoft.com/office/powerpoint/2010/main" val="21105218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(21/24)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419610" y="1425985"/>
            <a:ext cx="10388338" cy="923330"/>
          </a:xfrm>
          <a:prstGeom prst="rect">
            <a:avLst/>
          </a:prstGeom>
          <a:noFill/>
        </p:spPr>
        <p:txBody>
          <a:bodyPr wrap="square" rtlCol="0">
            <a:spAutoFit/>
          </a:bodyPr>
          <a:lstStyle/>
          <a:p>
            <a:r>
              <a:rPr lang="fr-MA" b="0" i="0" dirty="0">
                <a:solidFill>
                  <a:srgbClr val="000000"/>
                </a:solidFill>
                <a:effectLst/>
                <a:latin typeface="Georgia-BoldItalic"/>
              </a:rPr>
              <a:t>• Fonctionnalités d’un professeur</a:t>
            </a:r>
            <a:br>
              <a:rPr lang="fr-FR" b="0" i="0" dirty="0">
                <a:solidFill>
                  <a:srgbClr val="000000"/>
                </a:solidFill>
                <a:effectLst/>
                <a:latin typeface="Georgia-BoldItalic"/>
              </a:rPr>
            </a:br>
            <a:r>
              <a:rPr lang="fr-FR" b="0" i="0" dirty="0">
                <a:solidFill>
                  <a:srgbClr val="000000"/>
                </a:solidFill>
                <a:effectLst/>
                <a:latin typeface="Georgia-BoldItalic"/>
              </a:rPr>
              <a:t>Le professeur peut ajouter ou supprimer un TD/TP.</a:t>
            </a:r>
            <a:r>
              <a:rPr lang="fr-FR" dirty="0">
                <a:latin typeface="Georgia-BoldItalic"/>
              </a:rPr>
              <a:t> </a:t>
            </a:r>
            <a:br>
              <a:rPr lang="fr-FR" dirty="0">
                <a:latin typeface="Georgia-BoldItalic"/>
              </a:rPr>
            </a:b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332690" cy="1200329"/>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r>
              <a:rPr lang="fr-MA" sz="1800" b="0" i="0" dirty="0">
                <a:solidFill>
                  <a:srgbClr val="000000"/>
                </a:solidFill>
                <a:effectLst/>
                <a:latin typeface="Georgia-BoldItalic"/>
              </a:rPr>
              <a:t>Consulter les TD/TP</a:t>
            </a:r>
            <a:r>
              <a:rPr lang="fr-MA" dirty="0">
                <a:latin typeface="Georgia-BoldItalic"/>
              </a:rPr>
              <a:t> </a:t>
            </a:r>
            <a:br>
              <a:rPr lang="fr-MA" dirty="0">
                <a:latin typeface="Georgia-BoldItalic"/>
              </a:rPr>
            </a:br>
            <a:endParaRPr lang="fr-MA" b="1" i="1" dirty="0">
              <a:latin typeface="Georgia-BoldItalic"/>
              <a:ea typeface="Cambria" panose="02040503050406030204" pitchFamily="18" charset="0"/>
            </a:endParaRPr>
          </a:p>
        </p:txBody>
      </p:sp>
      <p:pic>
        <p:nvPicPr>
          <p:cNvPr id="5" name="Image 4">
            <a:extLst>
              <a:ext uri="{FF2B5EF4-FFF2-40B4-BE49-F238E27FC236}">
                <a16:creationId xmlns:a16="http://schemas.microsoft.com/office/drawing/2014/main" id="{FA1F5FE4-A49B-4310-ADF2-9C328B4BBB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486" y="2314985"/>
            <a:ext cx="8298556" cy="4266578"/>
          </a:xfrm>
          <a:prstGeom prst="rect">
            <a:avLst/>
          </a:prstGeom>
          <a:ln>
            <a:noFill/>
          </a:ln>
          <a:effectLst>
            <a:outerShdw blurRad="292100" dist="139700" dir="2700000" algn="tl" rotWithShape="0">
              <a:srgbClr val="333333">
                <a:alpha val="65000"/>
              </a:srgbClr>
            </a:outerShdw>
          </a:effectLst>
        </p:spPr>
      </p:pic>
      <p:sp>
        <p:nvSpPr>
          <p:cNvPr id="3" name="Espace réservé du numéro de diapositive 2">
            <a:extLst>
              <a:ext uri="{FF2B5EF4-FFF2-40B4-BE49-F238E27FC236}">
                <a16:creationId xmlns:a16="http://schemas.microsoft.com/office/drawing/2014/main" id="{1C527588-3ECE-4581-85AF-CE6B7C83BE6F}"/>
              </a:ext>
            </a:extLst>
          </p:cNvPr>
          <p:cNvSpPr>
            <a:spLocks noGrp="1"/>
          </p:cNvSpPr>
          <p:nvPr>
            <p:ph type="sldNum" sz="quarter" idx="12"/>
          </p:nvPr>
        </p:nvSpPr>
        <p:spPr/>
        <p:txBody>
          <a:bodyPr/>
          <a:lstStyle/>
          <a:p>
            <a:fld id="{C4A3FB71-68F9-4E99-B8F5-07D764EAAABE}" type="slidenum">
              <a:rPr lang="fr-MA" smtClean="0"/>
              <a:t>39</a:t>
            </a:fld>
            <a:endParaRPr lang="fr-MA"/>
          </a:p>
        </p:txBody>
      </p:sp>
    </p:spTree>
    <p:extLst>
      <p:ext uri="{BB962C8B-B14F-4D97-AF65-F5344CB8AC3E}">
        <p14:creationId xmlns:p14="http://schemas.microsoft.com/office/powerpoint/2010/main" val="25545040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4</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4035598" y="257788"/>
            <a:ext cx="4717786"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fr-FR" dirty="0">
                <a:latin typeface="Georgia" panose="02040502050405020303" pitchFamily="18" charset="0"/>
              </a:rPr>
              <a:t>Cahier de charges </a:t>
            </a:r>
          </a:p>
        </p:txBody>
      </p:sp>
      <p:sp>
        <p:nvSpPr>
          <p:cNvPr id="8" name="TextBox 8">
            <a:extLst>
              <a:ext uri="{FF2B5EF4-FFF2-40B4-BE49-F238E27FC236}">
                <a16:creationId xmlns:a16="http://schemas.microsoft.com/office/drawing/2014/main" id="{A4283A33-601C-43CE-A8D4-3B9D4D6CE441}"/>
              </a:ext>
            </a:extLst>
          </p:cNvPr>
          <p:cNvSpPr txBox="1"/>
          <p:nvPr/>
        </p:nvSpPr>
        <p:spPr>
          <a:xfrm>
            <a:off x="1693431" y="1822443"/>
            <a:ext cx="10076822" cy="3365858"/>
          </a:xfrm>
          <a:prstGeom prst="rect">
            <a:avLst/>
          </a:prstGeom>
          <a:noFill/>
        </p:spPr>
        <p:txBody>
          <a:bodyPr wrap="square">
            <a:spAutoFit/>
          </a:bodyPr>
          <a:lstStyle/>
          <a:p>
            <a:pPr algn="just">
              <a:lnSpc>
                <a:spcPct val="150000"/>
              </a:lnSpc>
            </a:pPr>
            <a:r>
              <a:rPr lang="fr-FR" dirty="0">
                <a:latin typeface="Georgia" panose="02040502050405020303" pitchFamily="18" charset="0"/>
              </a:rPr>
              <a:t>Le cahier des charges permet tout d'abord de formaliser ce qu'on souhaite réaliser, et donc de réfléchir de manière structurée à son projet. Pendant la réalisation de notre cahier de charges , nous avons traité : </a:t>
            </a:r>
          </a:p>
          <a:p>
            <a:pPr marL="742950" lvl="1" indent="-285750" algn="just">
              <a:lnSpc>
                <a:spcPct val="150000"/>
              </a:lnSpc>
              <a:buClr>
                <a:srgbClr val="0070C0"/>
              </a:buClr>
              <a:buFont typeface="Wingdings" panose="05000000000000000000" pitchFamily="2" charset="2"/>
              <a:buChar char="Ø"/>
            </a:pPr>
            <a:r>
              <a:rPr lang="fr-FR" dirty="0">
                <a:latin typeface="Georgia" panose="02040502050405020303" pitchFamily="18" charset="0"/>
              </a:rPr>
              <a:t>Le contexte général de l’application .</a:t>
            </a:r>
          </a:p>
          <a:p>
            <a:pPr marL="742950" lvl="1" indent="-285750" algn="just">
              <a:lnSpc>
                <a:spcPct val="150000"/>
              </a:lnSpc>
              <a:buClr>
                <a:srgbClr val="0070C0"/>
              </a:buClr>
              <a:buFont typeface="Wingdings" panose="05000000000000000000" pitchFamily="2" charset="2"/>
              <a:buChar char="Ø"/>
            </a:pPr>
            <a:r>
              <a:rPr lang="fr-FR" dirty="0">
                <a:latin typeface="Georgia" panose="02040502050405020303" pitchFamily="18" charset="0"/>
              </a:rPr>
              <a:t>La problématique .</a:t>
            </a:r>
          </a:p>
          <a:p>
            <a:pPr marL="742950" lvl="1" indent="-285750" algn="just">
              <a:lnSpc>
                <a:spcPct val="150000"/>
              </a:lnSpc>
              <a:buClr>
                <a:srgbClr val="0070C0"/>
              </a:buClr>
              <a:buFont typeface="Wingdings" panose="05000000000000000000" pitchFamily="2" charset="2"/>
              <a:buChar char="Ø"/>
            </a:pPr>
            <a:r>
              <a:rPr lang="fr-FR" i="0" dirty="0">
                <a:solidFill>
                  <a:srgbClr val="000000"/>
                </a:solidFill>
                <a:effectLst/>
                <a:latin typeface="Georgia" panose="02040502050405020303" pitchFamily="18" charset="0"/>
              </a:rPr>
              <a:t>L’objectif et cible de l’application web</a:t>
            </a:r>
            <a:r>
              <a:rPr lang="fr-FR" dirty="0">
                <a:latin typeface="Georgia" panose="02040502050405020303" pitchFamily="18" charset="0"/>
              </a:rPr>
              <a:t> .</a:t>
            </a:r>
          </a:p>
          <a:p>
            <a:pPr marL="742950" lvl="1" indent="-285750" algn="just">
              <a:lnSpc>
                <a:spcPct val="150000"/>
              </a:lnSpc>
              <a:buClr>
                <a:srgbClr val="0070C0"/>
              </a:buClr>
              <a:buFont typeface="Wingdings" panose="05000000000000000000" pitchFamily="2" charset="2"/>
              <a:buChar char="Ø"/>
            </a:pPr>
            <a:r>
              <a:rPr lang="fr-FR" dirty="0">
                <a:latin typeface="Georgia" panose="02040502050405020303" pitchFamily="18" charset="0"/>
              </a:rPr>
              <a:t>Les fonctionnalités générales .</a:t>
            </a:r>
          </a:p>
          <a:p>
            <a:pPr marL="742950" lvl="1" indent="-285750" algn="just">
              <a:lnSpc>
                <a:spcPct val="150000"/>
              </a:lnSpc>
              <a:buFont typeface="Wingdings" panose="05000000000000000000" pitchFamily="2" charset="2"/>
              <a:buChar char="Ø"/>
            </a:pPr>
            <a:endParaRPr lang="en-US" dirty="0">
              <a:latin typeface="Georgia" panose="02040502050405020303" pitchFamily="18" charset="0"/>
            </a:endParaRPr>
          </a:p>
        </p:txBody>
      </p:sp>
    </p:spTree>
    <p:extLst>
      <p:ext uri="{BB962C8B-B14F-4D97-AF65-F5344CB8AC3E}">
        <p14:creationId xmlns:p14="http://schemas.microsoft.com/office/powerpoint/2010/main" val="28861712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(22/24)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419610" y="1425985"/>
            <a:ext cx="10388338" cy="923330"/>
          </a:xfrm>
          <a:prstGeom prst="rect">
            <a:avLst/>
          </a:prstGeom>
          <a:noFill/>
        </p:spPr>
        <p:txBody>
          <a:bodyPr wrap="square" rtlCol="0">
            <a:spAutoFit/>
          </a:bodyPr>
          <a:lstStyle/>
          <a:p>
            <a:r>
              <a:rPr lang="fr-MA" b="0" i="0" dirty="0">
                <a:solidFill>
                  <a:srgbClr val="000000"/>
                </a:solidFill>
                <a:effectLst/>
                <a:latin typeface="Georgia-BoldItalic"/>
              </a:rPr>
              <a:t>• Fonctionnalités d’un professeur</a:t>
            </a:r>
            <a:br>
              <a:rPr lang="fr-FR" b="0" i="0" dirty="0">
                <a:solidFill>
                  <a:srgbClr val="000000"/>
                </a:solidFill>
                <a:effectLst/>
                <a:latin typeface="Georgia-BoldItalic"/>
              </a:rPr>
            </a:br>
            <a:r>
              <a:rPr lang="fr-FR" b="0" i="0" dirty="0">
                <a:solidFill>
                  <a:srgbClr val="000000"/>
                </a:solidFill>
                <a:effectLst/>
                <a:latin typeface="Georgia-BoldItalic"/>
              </a:rPr>
              <a:t>Le professeur peut consulter , ajouter ou supprimer un devoir.</a:t>
            </a:r>
            <a:r>
              <a:rPr lang="fr-FR" dirty="0">
                <a:latin typeface="Georgia-BoldItalic"/>
              </a:rPr>
              <a:t> </a:t>
            </a:r>
            <a:br>
              <a:rPr lang="fr-FR" dirty="0">
                <a:latin typeface="Georgia-BoldItalic"/>
              </a:rPr>
            </a:b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371162" cy="1200329"/>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r>
              <a:rPr lang="fr-MA" sz="1800" b="0" i="0" dirty="0">
                <a:solidFill>
                  <a:srgbClr val="000000"/>
                </a:solidFill>
                <a:effectLst/>
                <a:latin typeface="Georgia-BoldItalic"/>
              </a:rPr>
              <a:t>Consulter les devoirs</a:t>
            </a:r>
            <a:r>
              <a:rPr lang="fr-MA" dirty="0">
                <a:latin typeface="Georgia-BoldItalic"/>
              </a:rPr>
              <a:t> </a:t>
            </a:r>
            <a:br>
              <a:rPr lang="fr-MA" dirty="0">
                <a:latin typeface="Georgia-BoldItalic"/>
              </a:rPr>
            </a:br>
            <a:endParaRPr lang="fr-MA" b="1" i="1" dirty="0">
              <a:latin typeface="Georgia-BoldItalic"/>
              <a:ea typeface="Cambria" panose="02040503050406030204" pitchFamily="18" charset="0"/>
            </a:endParaRPr>
          </a:p>
        </p:txBody>
      </p:sp>
      <p:pic>
        <p:nvPicPr>
          <p:cNvPr id="8" name="Image 7">
            <a:extLst>
              <a:ext uri="{FF2B5EF4-FFF2-40B4-BE49-F238E27FC236}">
                <a16:creationId xmlns:a16="http://schemas.microsoft.com/office/drawing/2014/main" id="{E4ED18EE-92CD-433B-9AD9-D0B6CF63F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0919" y="2390399"/>
            <a:ext cx="8356627" cy="3991160"/>
          </a:xfrm>
          <a:prstGeom prst="rect">
            <a:avLst/>
          </a:prstGeom>
          <a:ln>
            <a:noFill/>
          </a:ln>
          <a:effectLst>
            <a:outerShdw blurRad="292100" dist="139700" dir="2700000" algn="tl" rotWithShape="0">
              <a:srgbClr val="333333">
                <a:alpha val="65000"/>
              </a:srgbClr>
            </a:outerShdw>
          </a:effectLst>
        </p:spPr>
      </p:pic>
      <p:sp>
        <p:nvSpPr>
          <p:cNvPr id="9" name="Espace réservé du numéro de diapositive 8">
            <a:extLst>
              <a:ext uri="{FF2B5EF4-FFF2-40B4-BE49-F238E27FC236}">
                <a16:creationId xmlns:a16="http://schemas.microsoft.com/office/drawing/2014/main" id="{4E80B25D-053C-4629-B5BD-A4EB16464325}"/>
              </a:ext>
            </a:extLst>
          </p:cNvPr>
          <p:cNvSpPr>
            <a:spLocks noGrp="1"/>
          </p:cNvSpPr>
          <p:nvPr>
            <p:ph type="sldNum" sz="quarter" idx="12"/>
          </p:nvPr>
        </p:nvSpPr>
        <p:spPr/>
        <p:txBody>
          <a:bodyPr/>
          <a:lstStyle/>
          <a:p>
            <a:fld id="{C4A3FB71-68F9-4E99-B8F5-07D764EAAABE}" type="slidenum">
              <a:rPr lang="fr-MA" smtClean="0"/>
              <a:t>40</a:t>
            </a:fld>
            <a:endParaRPr lang="fr-MA"/>
          </a:p>
        </p:txBody>
      </p:sp>
    </p:spTree>
    <p:extLst>
      <p:ext uri="{BB962C8B-B14F-4D97-AF65-F5344CB8AC3E}">
        <p14:creationId xmlns:p14="http://schemas.microsoft.com/office/powerpoint/2010/main" val="3651253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37B5E6-4D07-4F45-BAA3-09A694A9D292}"/>
              </a:ext>
            </a:extLst>
          </p:cNvPr>
          <p:cNvSpPr>
            <a:spLocks noGrp="1"/>
          </p:cNvSpPr>
          <p:nvPr>
            <p:ph type="ctrTitle" idx="4294967295"/>
          </p:nvPr>
        </p:nvSpPr>
        <p:spPr>
          <a:xfrm>
            <a:off x="2782659" y="596258"/>
            <a:ext cx="7662240" cy="889000"/>
          </a:xfrm>
        </p:spPr>
        <p:txBody>
          <a:bodyPr>
            <a:normAutofit fontScale="90000"/>
          </a:bodyPr>
          <a:lstStyle/>
          <a:p>
            <a:pPr>
              <a:lnSpc>
                <a:spcPct val="150000"/>
              </a:lnSpc>
            </a:pPr>
            <a:r>
              <a:rPr lang="fr-FR" dirty="0">
                <a:latin typeface="Georgia-BoldItalic"/>
                <a:ea typeface="Cambria" panose="02040503050406030204" pitchFamily="18" charset="0"/>
              </a:rPr>
              <a:t>Réalisation de l’application (23/24)</a:t>
            </a:r>
            <a:br>
              <a:rPr lang="fr-FR" dirty="0">
                <a:latin typeface="Georgia-BoldItalic"/>
                <a:ea typeface="Cambria" panose="02040503050406030204" pitchFamily="18" charset="0"/>
              </a:rPr>
            </a:br>
            <a:r>
              <a:rPr lang="fr-FR" sz="2000" b="1" dirty="0">
                <a:latin typeface="Georgia-BoldItalic"/>
              </a:rPr>
              <a:t>Présentation des interfaces et le fonctionnement</a:t>
            </a:r>
            <a:br>
              <a:rPr lang="fr-FR" sz="4000" b="1" dirty="0">
                <a:latin typeface="Georgia-BoldItalic"/>
              </a:rPr>
            </a:br>
            <a:endParaRPr lang="fr-MA" dirty="0">
              <a:latin typeface="Georgia-BoldItalic"/>
              <a:ea typeface="Cambria" panose="02040503050406030204" pitchFamily="18" charset="0"/>
            </a:endParaRPr>
          </a:p>
        </p:txBody>
      </p:sp>
      <p:sp>
        <p:nvSpPr>
          <p:cNvPr id="4" name="ZoneTexte 3">
            <a:extLst>
              <a:ext uri="{FF2B5EF4-FFF2-40B4-BE49-F238E27FC236}">
                <a16:creationId xmlns:a16="http://schemas.microsoft.com/office/drawing/2014/main" id="{42644C36-052C-4E54-B9D5-71270B188C0D}"/>
              </a:ext>
            </a:extLst>
          </p:cNvPr>
          <p:cNvSpPr txBox="1"/>
          <p:nvPr/>
        </p:nvSpPr>
        <p:spPr>
          <a:xfrm>
            <a:off x="1419610" y="1352906"/>
            <a:ext cx="10388338" cy="923330"/>
          </a:xfrm>
          <a:prstGeom prst="rect">
            <a:avLst/>
          </a:prstGeom>
          <a:noFill/>
        </p:spPr>
        <p:txBody>
          <a:bodyPr wrap="square" rtlCol="0">
            <a:spAutoFit/>
          </a:bodyPr>
          <a:lstStyle/>
          <a:p>
            <a:r>
              <a:rPr lang="fr-MA" b="0" i="0" dirty="0">
                <a:solidFill>
                  <a:srgbClr val="000000"/>
                </a:solidFill>
                <a:effectLst/>
                <a:latin typeface="Georgia-BoldItalic"/>
              </a:rPr>
              <a:t>• Fonctionnalités d’un professeur</a:t>
            </a:r>
            <a:br>
              <a:rPr lang="fr-FR" b="0" i="0" dirty="0">
                <a:solidFill>
                  <a:srgbClr val="000000"/>
                </a:solidFill>
                <a:effectLst/>
                <a:latin typeface="Georgia-BoldItalic"/>
              </a:rPr>
            </a:br>
            <a:r>
              <a:rPr lang="fr-FR" b="0" i="0" dirty="0">
                <a:solidFill>
                  <a:srgbClr val="000000"/>
                </a:solidFill>
                <a:effectLst/>
                <a:latin typeface="Georgia-BoldItalic"/>
              </a:rPr>
              <a:t>Le professeur peut consulter , ajouter ou supprimer un</a:t>
            </a:r>
            <a:br>
              <a:rPr lang="fr-FR" dirty="0">
                <a:latin typeface="Georgia-BoldItalic"/>
              </a:rPr>
            </a:br>
            <a:endParaRPr lang="fr-MA" dirty="0">
              <a:latin typeface="Georgia-BoldItalic"/>
            </a:endParaRPr>
          </a:p>
        </p:txBody>
      </p:sp>
      <p:sp>
        <p:nvSpPr>
          <p:cNvPr id="13" name="ZoneTexte 12">
            <a:extLst>
              <a:ext uri="{FF2B5EF4-FFF2-40B4-BE49-F238E27FC236}">
                <a16:creationId xmlns:a16="http://schemas.microsoft.com/office/drawing/2014/main" id="{2B170C4F-C321-4FFB-8F98-D08F265F4F5B}"/>
              </a:ext>
            </a:extLst>
          </p:cNvPr>
          <p:cNvSpPr txBox="1"/>
          <p:nvPr/>
        </p:nvSpPr>
        <p:spPr>
          <a:xfrm>
            <a:off x="1159757" y="3185650"/>
            <a:ext cx="2177199" cy="1200329"/>
          </a:xfrm>
          <a:prstGeom prst="rect">
            <a:avLst/>
          </a:prstGeom>
          <a:noFill/>
        </p:spPr>
        <p:txBody>
          <a:bodyPr wrap="none" rtlCol="0">
            <a:spAutoFit/>
          </a:bodyPr>
          <a:lstStyle/>
          <a:p>
            <a:r>
              <a:rPr lang="fr-FR" sz="1800" b="0" i="0" dirty="0">
                <a:solidFill>
                  <a:srgbClr val="000000"/>
                </a:solidFill>
                <a:effectLst/>
                <a:latin typeface="Georgia-BoldItalic"/>
              </a:rPr>
              <a:t>Exemple : </a:t>
            </a:r>
          </a:p>
          <a:p>
            <a:endParaRPr lang="fr-FR" sz="1800" b="0" i="0" dirty="0">
              <a:solidFill>
                <a:srgbClr val="000000"/>
              </a:solidFill>
              <a:effectLst/>
              <a:latin typeface="Georgia-BoldItalic"/>
            </a:endParaRPr>
          </a:p>
          <a:p>
            <a:r>
              <a:rPr lang="fr-MA" sz="1800" b="0" i="0" dirty="0">
                <a:solidFill>
                  <a:srgbClr val="000000"/>
                </a:solidFill>
                <a:effectLst/>
                <a:latin typeface="Georgia-BoldItalic"/>
              </a:rPr>
              <a:t>Consulter les notes</a:t>
            </a:r>
            <a:r>
              <a:rPr lang="fr-MA" dirty="0">
                <a:latin typeface="Georgia-BoldItalic"/>
              </a:rPr>
              <a:t> </a:t>
            </a:r>
            <a:br>
              <a:rPr lang="fr-MA" dirty="0">
                <a:latin typeface="Georgia-BoldItalic"/>
              </a:rPr>
            </a:br>
            <a:endParaRPr lang="fr-MA" b="1" i="1" dirty="0">
              <a:latin typeface="Georgia-BoldItalic"/>
              <a:ea typeface="Cambria" panose="02040503050406030204" pitchFamily="18" charset="0"/>
            </a:endParaRPr>
          </a:p>
        </p:txBody>
      </p:sp>
      <p:pic>
        <p:nvPicPr>
          <p:cNvPr id="6" name="Image 5">
            <a:extLst>
              <a:ext uri="{FF2B5EF4-FFF2-40B4-BE49-F238E27FC236}">
                <a16:creationId xmlns:a16="http://schemas.microsoft.com/office/drawing/2014/main" id="{763FB0CF-0C0E-49C8-8E14-672206E65B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8166" y="2276236"/>
            <a:ext cx="7779782" cy="4219485"/>
          </a:xfrm>
          <a:prstGeom prst="rect">
            <a:avLst/>
          </a:prstGeom>
          <a:ln>
            <a:noFill/>
          </a:ln>
          <a:effectLst>
            <a:outerShdw blurRad="292100" dist="139700" dir="2700000" algn="tl" rotWithShape="0">
              <a:srgbClr val="333333">
                <a:alpha val="65000"/>
              </a:srgbClr>
            </a:outerShdw>
          </a:effectLst>
        </p:spPr>
      </p:pic>
      <p:sp>
        <p:nvSpPr>
          <p:cNvPr id="7" name="Espace réservé du numéro de diapositive 6">
            <a:extLst>
              <a:ext uri="{FF2B5EF4-FFF2-40B4-BE49-F238E27FC236}">
                <a16:creationId xmlns:a16="http://schemas.microsoft.com/office/drawing/2014/main" id="{EA321DF0-7A37-4193-B758-67DD9DD42BA7}"/>
              </a:ext>
            </a:extLst>
          </p:cNvPr>
          <p:cNvSpPr>
            <a:spLocks noGrp="1"/>
          </p:cNvSpPr>
          <p:nvPr>
            <p:ph type="sldNum" sz="quarter" idx="12"/>
          </p:nvPr>
        </p:nvSpPr>
        <p:spPr/>
        <p:txBody>
          <a:bodyPr/>
          <a:lstStyle/>
          <a:p>
            <a:fld id="{C4A3FB71-68F9-4E99-B8F5-07D764EAAABE}" type="slidenum">
              <a:rPr lang="fr-MA" smtClean="0"/>
              <a:t>41</a:t>
            </a:fld>
            <a:endParaRPr lang="fr-MA"/>
          </a:p>
        </p:txBody>
      </p:sp>
    </p:spTree>
    <p:extLst>
      <p:ext uri="{BB962C8B-B14F-4D97-AF65-F5344CB8AC3E}">
        <p14:creationId xmlns:p14="http://schemas.microsoft.com/office/powerpoint/2010/main" val="31190266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97ACD4-E274-4DE2-92F5-938CF6794F12}"/>
              </a:ext>
            </a:extLst>
          </p:cNvPr>
          <p:cNvSpPr>
            <a:spLocks noGrp="1"/>
          </p:cNvSpPr>
          <p:nvPr>
            <p:ph type="title"/>
          </p:nvPr>
        </p:nvSpPr>
        <p:spPr>
          <a:xfrm>
            <a:off x="1484311" y="685800"/>
            <a:ext cx="10018713" cy="861247"/>
          </a:xfrm>
        </p:spPr>
        <p:txBody>
          <a:bodyPr/>
          <a:lstStyle/>
          <a:p>
            <a:r>
              <a:rPr lang="fr-FR" dirty="0">
                <a:latin typeface="Georgia-BoldItalic"/>
                <a:ea typeface="Cambria" panose="02040503050406030204" pitchFamily="18" charset="0"/>
              </a:rPr>
              <a:t>Conclusion et perspectives (1/2)</a:t>
            </a:r>
            <a:endParaRPr lang="fr-MA" dirty="0">
              <a:latin typeface="Georgia-BoldItalic"/>
              <a:ea typeface="Cambria" panose="02040503050406030204" pitchFamily="18" charset="0"/>
            </a:endParaRPr>
          </a:p>
        </p:txBody>
      </p:sp>
      <p:sp>
        <p:nvSpPr>
          <p:cNvPr id="5" name="ZoneTexte 4">
            <a:extLst>
              <a:ext uri="{FF2B5EF4-FFF2-40B4-BE49-F238E27FC236}">
                <a16:creationId xmlns:a16="http://schemas.microsoft.com/office/drawing/2014/main" id="{860D367A-0B16-4F51-97B8-322E5A98A221}"/>
              </a:ext>
            </a:extLst>
          </p:cNvPr>
          <p:cNvSpPr txBox="1"/>
          <p:nvPr/>
        </p:nvSpPr>
        <p:spPr>
          <a:xfrm>
            <a:off x="1741396" y="1976180"/>
            <a:ext cx="9655370" cy="4196020"/>
          </a:xfrm>
          <a:prstGeom prst="rect">
            <a:avLst/>
          </a:prstGeom>
          <a:noFill/>
        </p:spPr>
        <p:txBody>
          <a:bodyPr wrap="square" rtlCol="0">
            <a:spAutoFit/>
          </a:bodyPr>
          <a:lstStyle/>
          <a:p>
            <a:pPr marL="285750" indent="-285750" algn="just">
              <a:spcAft>
                <a:spcPts val="800"/>
              </a:spcAft>
              <a:buFont typeface="Wingdings" panose="05000000000000000000" pitchFamily="2" charset="2"/>
              <a:buChar char="Ø"/>
            </a:pPr>
            <a:r>
              <a:rPr lang="fr-MA" sz="2000" dirty="0">
                <a:effectLst/>
                <a:latin typeface="Calibri" panose="020F0502020204030204" pitchFamily="34" charset="0"/>
                <a:ea typeface="Calibri" panose="020F0502020204030204" pitchFamily="34" charset="0"/>
                <a:cs typeface="Arial" panose="020B0604020202020204" pitchFamily="34" charset="0"/>
              </a:rPr>
              <a:t>Dans ce projet nous avons mis en œuvre une application web pour l’apprentissage en ligne permettant aux apprenants de suivre un cours ou une formation en ligne et aux professeurs de déposer leurs cours, leurs TD/TP, leurs notes et leurs devoirs. </a:t>
            </a:r>
          </a:p>
          <a:p>
            <a:pPr marL="285750" indent="-285750" algn="just">
              <a:spcAft>
                <a:spcPts val="800"/>
              </a:spcAft>
              <a:buFont typeface="Wingdings" panose="05000000000000000000" pitchFamily="2" charset="2"/>
              <a:buChar char="Ø"/>
            </a:pPr>
            <a:r>
              <a:rPr lang="fr-MA" sz="2000" dirty="0">
                <a:effectLst/>
                <a:latin typeface="Calibri" panose="020F0502020204030204" pitchFamily="34" charset="0"/>
                <a:ea typeface="Calibri" panose="020F0502020204030204" pitchFamily="34" charset="0"/>
                <a:cs typeface="Arial" panose="020B0604020202020204" pitchFamily="34" charset="0"/>
              </a:rPr>
              <a:t>L’objectif principal de E-learning est de faciliter la diffusion des cours en ligne. </a:t>
            </a:r>
          </a:p>
          <a:p>
            <a:pPr marL="285750" indent="-285750" algn="just">
              <a:spcAft>
                <a:spcPts val="800"/>
              </a:spcAft>
              <a:buFont typeface="Wingdings" panose="05000000000000000000" pitchFamily="2" charset="2"/>
              <a:buChar char="Ø"/>
            </a:pPr>
            <a:r>
              <a:rPr lang="fr-MA" sz="2000" dirty="0">
                <a:effectLst/>
                <a:latin typeface="Calibri" panose="020F0502020204030204" pitchFamily="34" charset="0"/>
                <a:ea typeface="Calibri" panose="020F0502020204030204" pitchFamily="34" charset="0"/>
                <a:cs typeface="Arial" panose="020B0604020202020204" pitchFamily="34" charset="0"/>
              </a:rPr>
              <a:t>La démarche que nous avons adoptée pour atteindre nos objectifs consiste à étudier en premier lieu les besoins des différents intervenants sur notre système, en second lieu, nous étions amenés à modéliser toutes les fonctionnalités identifiées en se basant sur la modélisation « UML ». </a:t>
            </a:r>
          </a:p>
          <a:p>
            <a:pPr marL="285750" indent="-285750" algn="just">
              <a:spcAft>
                <a:spcPts val="800"/>
              </a:spcAft>
              <a:buFont typeface="Wingdings" panose="05000000000000000000" pitchFamily="2" charset="2"/>
              <a:buChar char="Ø"/>
            </a:pPr>
            <a:r>
              <a:rPr lang="fr-MA" sz="2000" dirty="0">
                <a:effectLst/>
                <a:latin typeface="Calibri" panose="020F0502020204030204" pitchFamily="34" charset="0"/>
                <a:ea typeface="Calibri" panose="020F0502020204030204" pitchFamily="34" charset="0"/>
                <a:cs typeface="Arial" panose="020B0604020202020204" pitchFamily="34" charset="0"/>
              </a:rPr>
              <a:t>Enfin, nous avons présenté les environnements et les technologies de développement utilisé et les difficultés rencontrées ainsi une présentation des interfaces dans notre application et leurs fonctionnements.</a:t>
            </a:r>
          </a:p>
          <a:p>
            <a:endParaRPr lang="fr-MA" sz="2000" dirty="0"/>
          </a:p>
        </p:txBody>
      </p:sp>
    </p:spTree>
    <p:extLst>
      <p:ext uri="{BB962C8B-B14F-4D97-AF65-F5344CB8AC3E}">
        <p14:creationId xmlns:p14="http://schemas.microsoft.com/office/powerpoint/2010/main" val="2286960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297ACD4-E274-4DE2-92F5-938CF6794F12}"/>
              </a:ext>
            </a:extLst>
          </p:cNvPr>
          <p:cNvSpPr>
            <a:spLocks noGrp="1"/>
          </p:cNvSpPr>
          <p:nvPr>
            <p:ph type="title"/>
          </p:nvPr>
        </p:nvSpPr>
        <p:spPr>
          <a:xfrm>
            <a:off x="1484311" y="685800"/>
            <a:ext cx="10018713" cy="861247"/>
          </a:xfrm>
        </p:spPr>
        <p:txBody>
          <a:bodyPr/>
          <a:lstStyle/>
          <a:p>
            <a:r>
              <a:rPr lang="fr-FR" dirty="0">
                <a:latin typeface="Georgia-BoldItalic"/>
                <a:ea typeface="Cambria" panose="02040503050406030204" pitchFamily="18" charset="0"/>
              </a:rPr>
              <a:t>Conclusion et perspectives (2/2)</a:t>
            </a:r>
            <a:endParaRPr lang="fr-MA" dirty="0">
              <a:latin typeface="Georgia-BoldItalic"/>
              <a:ea typeface="Cambria" panose="02040503050406030204" pitchFamily="18" charset="0"/>
            </a:endParaRPr>
          </a:p>
        </p:txBody>
      </p:sp>
      <p:sp>
        <p:nvSpPr>
          <p:cNvPr id="5" name="ZoneTexte 4">
            <a:extLst>
              <a:ext uri="{FF2B5EF4-FFF2-40B4-BE49-F238E27FC236}">
                <a16:creationId xmlns:a16="http://schemas.microsoft.com/office/drawing/2014/main" id="{860D367A-0B16-4F51-97B8-322E5A98A221}"/>
              </a:ext>
            </a:extLst>
          </p:cNvPr>
          <p:cNvSpPr txBox="1"/>
          <p:nvPr/>
        </p:nvSpPr>
        <p:spPr>
          <a:xfrm>
            <a:off x="1762812" y="2244632"/>
            <a:ext cx="9655370" cy="2879763"/>
          </a:xfrm>
          <a:prstGeom prst="rect">
            <a:avLst/>
          </a:prstGeom>
          <a:noFill/>
        </p:spPr>
        <p:txBody>
          <a:bodyPr wrap="square" rtlCol="0">
            <a:spAutoFit/>
          </a:bodyPr>
          <a:lstStyle/>
          <a:p>
            <a:pPr marL="285750" indent="-285750" algn="just">
              <a:lnSpc>
                <a:spcPct val="107000"/>
              </a:lnSpc>
              <a:spcAft>
                <a:spcPts val="800"/>
              </a:spcAft>
              <a:buFont typeface="Wingdings" panose="05000000000000000000" pitchFamily="2" charset="2"/>
              <a:buChar char="Ø"/>
            </a:pPr>
            <a:r>
              <a:rPr lang="fr-MA" sz="2000" dirty="0">
                <a:effectLst/>
                <a:latin typeface="Calibri" panose="020F0502020204030204" pitchFamily="34" charset="0"/>
                <a:ea typeface="Calibri" panose="020F0502020204030204" pitchFamily="34" charset="0"/>
                <a:cs typeface="Arial" panose="020B0604020202020204" pitchFamily="34" charset="0"/>
              </a:rPr>
              <a:t>Ce projet nous a permis de s’adapter, de s’améliorer dans le développement des applications web, d’enrichir et d’approfondir nos connaissances techniques. </a:t>
            </a:r>
          </a:p>
          <a:p>
            <a:pPr marL="285750" indent="-285750" algn="just">
              <a:lnSpc>
                <a:spcPct val="107000"/>
              </a:lnSpc>
              <a:spcAft>
                <a:spcPts val="800"/>
              </a:spcAft>
              <a:buFont typeface="Wingdings" panose="05000000000000000000" pitchFamily="2" charset="2"/>
              <a:buChar char="Ø"/>
            </a:pPr>
            <a:r>
              <a:rPr lang="fr-MA" sz="2000" dirty="0">
                <a:effectLst/>
                <a:latin typeface="Calibri" panose="020F0502020204030204" pitchFamily="34" charset="0"/>
                <a:ea typeface="Calibri" panose="020F0502020204030204" pitchFamily="34" charset="0"/>
                <a:cs typeface="Arial" panose="020B0604020202020204" pitchFamily="34" charset="0"/>
              </a:rPr>
              <a:t>Comme perspective, à cause de la contrainte du temps et de la difficulté, on n’a pas réalisé toutes les tâches : nous n’avons pas pu donner l’accès à l’utilisateur professeur aux fonctions qui lui permettent d’ajouter des devoirs et de donner des TD et des TP. Ainsi, si nous aurions plus du temps, nous pourrions rendre notre site compatible avec tous les appareils à savoir les tablettes, les téléphones de différentes tailles.</a:t>
            </a:r>
          </a:p>
          <a:p>
            <a:endParaRPr lang="fr-MA" dirty="0"/>
          </a:p>
        </p:txBody>
      </p:sp>
    </p:spTree>
    <p:extLst>
      <p:ext uri="{BB962C8B-B14F-4D97-AF65-F5344CB8AC3E}">
        <p14:creationId xmlns:p14="http://schemas.microsoft.com/office/powerpoint/2010/main" val="12230016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F874A27-0B03-4BCA-B3C7-082B6A27FAA5}"/>
              </a:ext>
            </a:extLst>
          </p:cNvPr>
          <p:cNvSpPr>
            <a:spLocks noGrp="1"/>
          </p:cNvSpPr>
          <p:nvPr>
            <p:ph idx="1"/>
          </p:nvPr>
        </p:nvSpPr>
        <p:spPr>
          <a:xfrm>
            <a:off x="2624559" y="769257"/>
            <a:ext cx="9132011" cy="4978400"/>
          </a:xfrm>
        </p:spPr>
        <p:txBody>
          <a:bodyPr>
            <a:noAutofit/>
          </a:bodyPr>
          <a:lstStyle/>
          <a:p>
            <a:pPr marL="0" indent="0">
              <a:buNone/>
            </a:pPr>
            <a:r>
              <a:rPr lang="fr-FR" sz="8000" dirty="0">
                <a:latin typeface="Pristina" panose="03060402040406080204" pitchFamily="66" charset="0"/>
              </a:rPr>
              <a:t>Merci </a:t>
            </a:r>
          </a:p>
          <a:p>
            <a:pPr marL="0" indent="0">
              <a:buNone/>
            </a:pPr>
            <a:r>
              <a:rPr lang="fr-FR" sz="8000" dirty="0">
                <a:latin typeface="Pristina" panose="03060402040406080204" pitchFamily="66" charset="0"/>
              </a:rPr>
              <a:t>				Pour </a:t>
            </a:r>
          </a:p>
          <a:p>
            <a:pPr marL="3600450" lvl="8" indent="0">
              <a:buNone/>
            </a:pPr>
            <a:r>
              <a:rPr lang="fr-FR" sz="8000" dirty="0">
                <a:latin typeface="Pristina" panose="03060402040406080204" pitchFamily="66" charset="0"/>
              </a:rPr>
              <a:t>	Votre </a:t>
            </a:r>
          </a:p>
          <a:p>
            <a:pPr marL="0" indent="0">
              <a:buNone/>
            </a:pPr>
            <a:r>
              <a:rPr lang="fr-FR" sz="8000" dirty="0">
                <a:latin typeface="Pristina" panose="03060402040406080204" pitchFamily="66" charset="0"/>
              </a:rPr>
              <a:t>												Attention </a:t>
            </a:r>
            <a:endParaRPr lang="fr-MA" sz="8000" dirty="0">
              <a:latin typeface="Pristina" panose="03060402040406080204" pitchFamily="66" charset="0"/>
            </a:endParaRPr>
          </a:p>
        </p:txBody>
      </p:sp>
    </p:spTree>
    <p:extLst>
      <p:ext uri="{BB962C8B-B14F-4D97-AF65-F5344CB8AC3E}">
        <p14:creationId xmlns:p14="http://schemas.microsoft.com/office/powerpoint/2010/main" val="655681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5</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556200" y="231155"/>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fr-FR" dirty="0">
                <a:latin typeface="Georgia" panose="02040502050405020303" pitchFamily="18" charset="0"/>
              </a:rPr>
              <a:t>Cahier de charges (1/5)</a:t>
            </a:r>
          </a:p>
          <a:p>
            <a:pPr>
              <a:lnSpc>
                <a:spcPct val="150000"/>
              </a:lnSpc>
            </a:pPr>
            <a:r>
              <a:rPr lang="fr-FR" sz="1600" b="1" dirty="0">
                <a:latin typeface="Georgia" panose="02040502050405020303" pitchFamily="18" charset="0"/>
              </a:rPr>
              <a:t>Contexte général de l’application </a:t>
            </a:r>
            <a:endParaRPr lang="fr-FR" dirty="0"/>
          </a:p>
          <a:p>
            <a:pPr>
              <a:lnSpc>
                <a:spcPct val="150000"/>
              </a:lnSpc>
            </a:pPr>
            <a:endParaRPr lang="en-US" dirty="0">
              <a:latin typeface="Georgia" panose="02040502050405020303" pitchFamily="18" charset="0"/>
            </a:endParaRPr>
          </a:p>
        </p:txBody>
      </p:sp>
      <p:sp>
        <p:nvSpPr>
          <p:cNvPr id="9" name="Content Placeholder 2">
            <a:extLst>
              <a:ext uri="{FF2B5EF4-FFF2-40B4-BE49-F238E27FC236}">
                <a16:creationId xmlns:a16="http://schemas.microsoft.com/office/drawing/2014/main" id="{63AAE5B6-F50A-443C-A507-C1FC1932901F}"/>
              </a:ext>
            </a:extLst>
          </p:cNvPr>
          <p:cNvSpPr txBox="1">
            <a:spLocks/>
          </p:cNvSpPr>
          <p:nvPr/>
        </p:nvSpPr>
        <p:spPr>
          <a:xfrm>
            <a:off x="1260975" y="1354476"/>
            <a:ext cx="10515600" cy="4149047"/>
          </a:xfrm>
          <a:prstGeom prst="rect">
            <a:avLst/>
          </a:prstGeom>
        </p:spPr>
        <p:txBody>
          <a:bodyP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lgn="just">
              <a:lnSpc>
                <a:spcPct val="160000"/>
              </a:lnSpc>
              <a:buFont typeface="Arial"/>
              <a:buNone/>
            </a:pPr>
            <a:endParaRPr lang="fr-FR" dirty="0"/>
          </a:p>
          <a:p>
            <a:pPr marL="457200" lvl="1" indent="0" algn="just">
              <a:lnSpc>
                <a:spcPct val="160000"/>
              </a:lnSpc>
              <a:buFont typeface="Arial"/>
              <a:buNone/>
            </a:pPr>
            <a:r>
              <a:rPr lang="fr-FR" dirty="0">
                <a:solidFill>
                  <a:srgbClr val="000000"/>
                </a:solidFill>
                <a:latin typeface="SFRM1000"/>
              </a:rPr>
              <a:t>Le marché du développement des applications web est devenu de plus en plus un champ fertile pour exploiter des idées innovantes qui contribuent à faciliter un processus, une tâche ou un service. Pour ce faire, notre projet consiste à proposer une application Web pour l’apprentissage en ligne destinée aux étudiants et aux enseignants et qui sera constituée de 3 espaces : Espace Etudiant, Espace Professeur, Espace Administration.</a:t>
            </a:r>
            <a:r>
              <a:rPr lang="fr-FR" dirty="0"/>
              <a:t> </a:t>
            </a:r>
            <a:endParaRPr lang="en-US" dirty="0"/>
          </a:p>
        </p:txBody>
      </p:sp>
    </p:spTree>
    <p:extLst>
      <p:ext uri="{BB962C8B-B14F-4D97-AF65-F5344CB8AC3E}">
        <p14:creationId xmlns:p14="http://schemas.microsoft.com/office/powerpoint/2010/main" val="3047767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6</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405280" y="382076"/>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fr-FR" dirty="0">
                <a:latin typeface="Georgia" panose="02040502050405020303" pitchFamily="18" charset="0"/>
              </a:rPr>
              <a:t>Cahier de charges (2/5)</a:t>
            </a:r>
          </a:p>
          <a:p>
            <a:pPr>
              <a:lnSpc>
                <a:spcPct val="150000"/>
              </a:lnSpc>
            </a:pPr>
            <a:r>
              <a:rPr lang="fr-FR" sz="1600" b="1" dirty="0">
                <a:latin typeface="Georgia" panose="02040502050405020303" pitchFamily="18" charset="0"/>
              </a:rPr>
              <a:t>Problématique</a:t>
            </a:r>
            <a:endParaRPr lang="en-US" sz="1600" b="1" dirty="0">
              <a:latin typeface="Georgia" panose="02040502050405020303" pitchFamily="18" charset="0"/>
            </a:endParaRPr>
          </a:p>
        </p:txBody>
      </p:sp>
      <p:sp>
        <p:nvSpPr>
          <p:cNvPr id="6" name="Content Placeholder 2">
            <a:extLst>
              <a:ext uri="{FF2B5EF4-FFF2-40B4-BE49-F238E27FC236}">
                <a16:creationId xmlns:a16="http://schemas.microsoft.com/office/drawing/2014/main" id="{A24F1F18-DBCD-4CCA-9E59-2C525C5AFC0D}"/>
              </a:ext>
            </a:extLst>
          </p:cNvPr>
          <p:cNvSpPr txBox="1">
            <a:spLocks/>
          </p:cNvSpPr>
          <p:nvPr/>
        </p:nvSpPr>
        <p:spPr>
          <a:xfrm>
            <a:off x="1110055" y="1938518"/>
            <a:ext cx="10515600" cy="2710864"/>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457200" lvl="1" indent="0">
              <a:lnSpc>
                <a:spcPct val="150000"/>
              </a:lnSpc>
              <a:buFont typeface="Arial"/>
              <a:buNone/>
            </a:pPr>
            <a:endParaRPr lang="fr-FR" dirty="0"/>
          </a:p>
          <a:p>
            <a:pPr marL="457200" lvl="1" indent="0" algn="just">
              <a:lnSpc>
                <a:spcPct val="150000"/>
              </a:lnSpc>
              <a:buFont typeface="Arial"/>
              <a:buNone/>
            </a:pPr>
            <a:r>
              <a:rPr lang="fr-FR" dirty="0"/>
              <a:t>	</a:t>
            </a:r>
            <a:r>
              <a:rPr lang="fr-FR" sz="1800" dirty="0">
                <a:solidFill>
                  <a:srgbClr val="000000"/>
                </a:solidFill>
                <a:latin typeface="SFRM1000"/>
              </a:rPr>
              <a:t> </a:t>
            </a:r>
            <a:r>
              <a:rPr lang="fr-FR" dirty="0">
                <a:solidFill>
                  <a:srgbClr val="000000"/>
                </a:solidFill>
                <a:latin typeface="SFRM1000"/>
              </a:rPr>
              <a:t>Au cours de notre travail concernant le projet de fin d’année au sein du service informatique nous souhaitons établir une plateforme « E-learning » d’apprentissage en ligne pour la logistique destinée aux étudiants et aux enseignants et qui permet aux enseignants de bénéficier d’un gain en temps et en productivité et aussi une meilleure gestion des étudiants</a:t>
            </a:r>
            <a:r>
              <a:rPr lang="fr-FR" dirty="0"/>
              <a:t> </a:t>
            </a:r>
            <a:br>
              <a:rPr lang="fr-FR" dirty="0"/>
            </a:br>
            <a:endParaRPr lang="en-US" dirty="0"/>
          </a:p>
        </p:txBody>
      </p:sp>
    </p:spTree>
    <p:extLst>
      <p:ext uri="{BB962C8B-B14F-4D97-AF65-F5344CB8AC3E}">
        <p14:creationId xmlns:p14="http://schemas.microsoft.com/office/powerpoint/2010/main" val="47791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7</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547324" y="284421"/>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r>
              <a:rPr lang="fr-FR" dirty="0">
                <a:latin typeface="Georgia" panose="02040502050405020303" pitchFamily="18" charset="0"/>
              </a:rPr>
              <a:t>Cahier de charges (3/5)</a:t>
            </a:r>
          </a:p>
          <a:p>
            <a:pPr>
              <a:lnSpc>
                <a:spcPct val="150000"/>
              </a:lnSpc>
            </a:pPr>
            <a:r>
              <a:rPr lang="fr-FR" sz="1600" b="1" dirty="0">
                <a:solidFill>
                  <a:srgbClr val="000000"/>
                </a:solidFill>
                <a:latin typeface="Georgia" panose="02040502050405020303" pitchFamily="18" charset="0"/>
              </a:rPr>
              <a:t>Objectif et cible de l’application web</a:t>
            </a:r>
            <a:endParaRPr lang="en-US" sz="1600" b="1" dirty="0">
              <a:latin typeface="Georgia" panose="02040502050405020303" pitchFamily="18" charset="0"/>
            </a:endParaRPr>
          </a:p>
        </p:txBody>
      </p:sp>
      <p:sp>
        <p:nvSpPr>
          <p:cNvPr id="7" name="Content Placeholder 2">
            <a:extLst>
              <a:ext uri="{FF2B5EF4-FFF2-40B4-BE49-F238E27FC236}">
                <a16:creationId xmlns:a16="http://schemas.microsoft.com/office/drawing/2014/main" id="{AF8F4571-5E7E-49B1-A186-51656780922D}"/>
              </a:ext>
            </a:extLst>
          </p:cNvPr>
          <p:cNvSpPr txBox="1">
            <a:spLocks/>
          </p:cNvSpPr>
          <p:nvPr/>
        </p:nvSpPr>
        <p:spPr>
          <a:xfrm>
            <a:off x="1252098" y="1976546"/>
            <a:ext cx="10515600" cy="2630965"/>
          </a:xfrm>
          <a:prstGeom prst="rect">
            <a:avLst/>
          </a:prstGeom>
        </p:spPr>
        <p:txBody>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lvl="1"/>
            <a:endParaRPr lang="fr-FR" dirty="0"/>
          </a:p>
          <a:p>
            <a:pPr marL="457200" lvl="1" indent="0" algn="just">
              <a:lnSpc>
                <a:spcPct val="150000"/>
              </a:lnSpc>
              <a:buFont typeface="Arial"/>
              <a:buNone/>
            </a:pPr>
            <a:r>
              <a:rPr lang="fr-FR" sz="1800" dirty="0">
                <a:solidFill>
                  <a:srgbClr val="000000"/>
                </a:solidFill>
                <a:latin typeface="SFRM1000"/>
              </a:rPr>
              <a:t> </a:t>
            </a:r>
            <a:r>
              <a:rPr lang="fr-FR" dirty="0">
                <a:solidFill>
                  <a:srgbClr val="000000"/>
                </a:solidFill>
                <a:latin typeface="SFRM1000"/>
              </a:rPr>
              <a:t>L’objectif principal de E-learning est de faciliter la diffusion des cours en ligne.  Elle sert donc à accompagner l’apprenant dans son processus d’apprentissage tout en assurant le suivi de son parcours pédagogique. Cette Plateforme est destinée aux professeurs qui veulent diffuser leur contenu en ligne et aux étudiants qui veulent le suivre</a:t>
            </a:r>
            <a:r>
              <a:rPr lang="fr-FR" dirty="0"/>
              <a:t> .</a:t>
            </a:r>
          </a:p>
          <a:p>
            <a:pPr marL="457200" lvl="1" indent="0" algn="just">
              <a:lnSpc>
                <a:spcPct val="150000"/>
              </a:lnSpc>
              <a:buFont typeface="Arial"/>
              <a:buNone/>
            </a:pPr>
            <a:br>
              <a:rPr lang="fr-FR" dirty="0"/>
            </a:br>
            <a:br>
              <a:rPr lang="fr-FR" dirty="0"/>
            </a:br>
            <a:endParaRPr lang="en-US" dirty="0"/>
          </a:p>
        </p:txBody>
      </p:sp>
    </p:spTree>
    <p:extLst>
      <p:ext uri="{BB962C8B-B14F-4D97-AF65-F5344CB8AC3E}">
        <p14:creationId xmlns:p14="http://schemas.microsoft.com/office/powerpoint/2010/main" val="27577926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8</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547324" y="284421"/>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 panose="02040502050405020303" pitchFamily="18" charset="0"/>
              </a:rPr>
              <a:t>Cahier de charges (4/5)</a:t>
            </a:r>
            <a:endParaRPr lang="en-US" dirty="0">
              <a:latin typeface="Georgia" panose="02040502050405020303" pitchFamily="18" charset="0"/>
            </a:endParaRPr>
          </a:p>
        </p:txBody>
      </p:sp>
      <p:sp>
        <p:nvSpPr>
          <p:cNvPr id="6" name="Content Placeholder 2">
            <a:extLst>
              <a:ext uri="{FF2B5EF4-FFF2-40B4-BE49-F238E27FC236}">
                <a16:creationId xmlns:a16="http://schemas.microsoft.com/office/drawing/2014/main" id="{169020AA-F400-4986-9EFC-E99CB0604A88}"/>
              </a:ext>
            </a:extLst>
          </p:cNvPr>
          <p:cNvSpPr>
            <a:spLocks noGrp="1"/>
          </p:cNvSpPr>
          <p:nvPr/>
        </p:nvSpPr>
        <p:spPr>
          <a:xfrm>
            <a:off x="2152095" y="1253331"/>
            <a:ext cx="7071804"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fr-FR" sz="1800" dirty="0">
                <a:latin typeface="Georgia" panose="02040502050405020303" pitchFamily="18" charset="0"/>
              </a:rPr>
              <a:t>Fonctionnalités générales :</a:t>
            </a:r>
          </a:p>
          <a:p>
            <a:pPr lvl="2">
              <a:lnSpc>
                <a:spcPct val="150000"/>
              </a:lnSpc>
              <a:buFont typeface="Wingdings" panose="05000000000000000000" pitchFamily="2" charset="2"/>
              <a:buChar char="v"/>
            </a:pPr>
            <a:r>
              <a:rPr lang="fr-FR" sz="1800" dirty="0">
                <a:latin typeface="Georgia" panose="02040502050405020303" pitchFamily="18" charset="0"/>
              </a:rPr>
              <a:t> </a:t>
            </a:r>
            <a:r>
              <a:rPr lang="fr-FR" sz="1800" dirty="0" err="1">
                <a:latin typeface="Georgia" panose="02040502050405020303" pitchFamily="18" charset="0"/>
              </a:rPr>
              <a:t>Front-End</a:t>
            </a:r>
            <a:r>
              <a:rPr lang="fr-FR" sz="1800" dirty="0">
                <a:latin typeface="Georgia" panose="02040502050405020303" pitchFamily="18" charset="0"/>
              </a:rPr>
              <a:t>:</a:t>
            </a:r>
          </a:p>
          <a:p>
            <a:pPr marL="457200" lvl="1" indent="0">
              <a:lnSpc>
                <a:spcPct val="150000"/>
              </a:lnSpc>
              <a:buNone/>
            </a:pPr>
            <a:r>
              <a:rPr lang="fr-FR" sz="1800" dirty="0">
                <a:latin typeface="Georgia" panose="02040502050405020303" pitchFamily="18" charset="0"/>
              </a:rPr>
              <a:t>Notre application doit contenir :</a:t>
            </a:r>
          </a:p>
          <a:p>
            <a:pPr lvl="3">
              <a:lnSpc>
                <a:spcPct val="150000"/>
              </a:lnSpc>
              <a:buFont typeface="Wingdings" panose="05000000000000000000" pitchFamily="2" charset="2"/>
              <a:buChar char="ü"/>
            </a:pPr>
            <a:r>
              <a:rPr lang="fr-FR" dirty="0">
                <a:latin typeface="Georgia" panose="02040502050405020303" pitchFamily="18" charset="0"/>
              </a:rPr>
              <a:t>Une page d’accueil</a:t>
            </a:r>
          </a:p>
          <a:p>
            <a:pPr lvl="3">
              <a:lnSpc>
                <a:spcPct val="150000"/>
              </a:lnSpc>
              <a:buFont typeface="Wingdings" panose="05000000000000000000" pitchFamily="2" charset="2"/>
              <a:buChar char="ü"/>
            </a:pPr>
            <a:r>
              <a:rPr lang="fr-FR" dirty="0">
                <a:latin typeface="Georgia" panose="02040502050405020303" pitchFamily="18" charset="0"/>
              </a:rPr>
              <a:t>Une page des cours</a:t>
            </a:r>
          </a:p>
          <a:p>
            <a:pPr lvl="3">
              <a:lnSpc>
                <a:spcPct val="150000"/>
              </a:lnSpc>
              <a:buFont typeface="Wingdings" panose="05000000000000000000" pitchFamily="2" charset="2"/>
              <a:buChar char="ü"/>
            </a:pPr>
            <a:r>
              <a:rPr lang="fr-FR" dirty="0">
                <a:latin typeface="Georgia" panose="02040502050405020303" pitchFamily="18" charset="0"/>
              </a:rPr>
              <a:t>Une page de contact</a:t>
            </a:r>
          </a:p>
          <a:p>
            <a:pPr lvl="3">
              <a:lnSpc>
                <a:spcPct val="150000"/>
              </a:lnSpc>
              <a:buFont typeface="Wingdings" panose="05000000000000000000" pitchFamily="2" charset="2"/>
              <a:buChar char="ü"/>
            </a:pPr>
            <a:r>
              <a:rPr lang="fr-FR" dirty="0">
                <a:latin typeface="Georgia" panose="02040502050405020303" pitchFamily="18" charset="0"/>
              </a:rPr>
              <a:t>Une page d’à-propos</a:t>
            </a:r>
          </a:p>
          <a:p>
            <a:pPr lvl="3">
              <a:lnSpc>
                <a:spcPct val="150000"/>
              </a:lnSpc>
              <a:buFont typeface="Wingdings" panose="05000000000000000000" pitchFamily="2" charset="2"/>
              <a:buChar char="ü"/>
            </a:pPr>
            <a:r>
              <a:rPr lang="fr-FR" dirty="0">
                <a:latin typeface="Georgia" panose="02040502050405020303" pitchFamily="18" charset="0"/>
              </a:rPr>
              <a:t>Une page d’authentification</a:t>
            </a:r>
          </a:p>
          <a:p>
            <a:pPr lvl="3">
              <a:lnSpc>
                <a:spcPct val="150000"/>
              </a:lnSpc>
              <a:buFont typeface="Wingdings" panose="05000000000000000000" pitchFamily="2" charset="2"/>
              <a:buChar char="ü"/>
            </a:pPr>
            <a:r>
              <a:rPr lang="fr-FR" dirty="0">
                <a:latin typeface="Georgia" panose="02040502050405020303" pitchFamily="18" charset="0"/>
              </a:rPr>
              <a:t>Une page d’inscription</a:t>
            </a:r>
          </a:p>
          <a:p>
            <a:pPr lvl="3">
              <a:lnSpc>
                <a:spcPct val="150000"/>
              </a:lnSpc>
              <a:buFont typeface="Wingdings" panose="05000000000000000000" pitchFamily="2" charset="2"/>
              <a:buChar char="ü"/>
            </a:pPr>
            <a:r>
              <a:rPr lang="fr-FR" dirty="0">
                <a:latin typeface="Georgia" panose="02040502050405020303" pitchFamily="18" charset="0"/>
              </a:rPr>
              <a:t>Une page de récupération du mot de passe	</a:t>
            </a:r>
          </a:p>
          <a:p>
            <a:pPr>
              <a:lnSpc>
                <a:spcPct val="150000"/>
              </a:lnSpc>
            </a:pPr>
            <a:endParaRPr lang="en-US" sz="1800" dirty="0">
              <a:latin typeface="Georgia" panose="02040502050405020303" pitchFamily="18" charset="0"/>
            </a:endParaRPr>
          </a:p>
        </p:txBody>
      </p:sp>
    </p:spTree>
    <p:extLst>
      <p:ext uri="{BB962C8B-B14F-4D97-AF65-F5344CB8AC3E}">
        <p14:creationId xmlns:p14="http://schemas.microsoft.com/office/powerpoint/2010/main" val="40954374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3DB2829-DD82-4399-9A5D-0F3117EAE425}"/>
              </a:ext>
            </a:extLst>
          </p:cNvPr>
          <p:cNvSpPr>
            <a:spLocks noGrp="1"/>
          </p:cNvSpPr>
          <p:nvPr>
            <p:ph type="sldNum" sz="quarter" idx="12"/>
          </p:nvPr>
        </p:nvSpPr>
        <p:spPr/>
        <p:txBody>
          <a:bodyPr/>
          <a:lstStyle/>
          <a:p>
            <a:fld id="{C4A3FB71-68F9-4E99-B8F5-07D764EAAABE}" type="slidenum">
              <a:rPr lang="fr-MA" smtClean="0"/>
              <a:t>9</a:t>
            </a:fld>
            <a:endParaRPr lang="fr-MA"/>
          </a:p>
        </p:txBody>
      </p:sp>
      <p:sp>
        <p:nvSpPr>
          <p:cNvPr id="5" name="Title 1">
            <a:extLst>
              <a:ext uri="{FF2B5EF4-FFF2-40B4-BE49-F238E27FC236}">
                <a16:creationId xmlns:a16="http://schemas.microsoft.com/office/drawing/2014/main" id="{2E3D665C-3EDC-41C8-B61F-BD13B9734802}"/>
              </a:ext>
            </a:extLst>
          </p:cNvPr>
          <p:cNvSpPr txBox="1">
            <a:spLocks/>
          </p:cNvSpPr>
          <p:nvPr/>
        </p:nvSpPr>
        <p:spPr>
          <a:xfrm>
            <a:off x="3547324" y="284421"/>
            <a:ext cx="5925149" cy="780900"/>
          </a:xfrm>
          <a:prstGeom prst="rect">
            <a:avLst/>
          </a:prstGeom>
        </p:spPr>
        <p:txBody>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 panose="02040502050405020303" pitchFamily="18" charset="0"/>
              </a:rPr>
              <a:t>Cahier de charges (5/5)</a:t>
            </a:r>
            <a:endParaRPr lang="en-US" dirty="0">
              <a:latin typeface="Georgia" panose="02040502050405020303" pitchFamily="18" charset="0"/>
            </a:endParaRPr>
          </a:p>
        </p:txBody>
      </p:sp>
      <p:sp>
        <p:nvSpPr>
          <p:cNvPr id="7" name="Content Placeholder 2">
            <a:extLst>
              <a:ext uri="{FF2B5EF4-FFF2-40B4-BE49-F238E27FC236}">
                <a16:creationId xmlns:a16="http://schemas.microsoft.com/office/drawing/2014/main" id="{5C9DF6BD-44D3-43F6-ADCA-0AF098DE3996}"/>
              </a:ext>
            </a:extLst>
          </p:cNvPr>
          <p:cNvSpPr>
            <a:spLocks noGrp="1"/>
          </p:cNvSpPr>
          <p:nvPr/>
        </p:nvSpPr>
        <p:spPr>
          <a:xfrm>
            <a:off x="1832499" y="1272928"/>
            <a:ext cx="7169458" cy="459521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50000"/>
              </a:lnSpc>
            </a:pPr>
            <a:r>
              <a:rPr lang="fr-FR" sz="1800" dirty="0">
                <a:latin typeface="Georgia" panose="02040502050405020303" pitchFamily="18" charset="0"/>
              </a:rPr>
              <a:t>Fonctionnalités générales</a:t>
            </a:r>
          </a:p>
          <a:p>
            <a:pPr lvl="2">
              <a:lnSpc>
                <a:spcPct val="150000"/>
              </a:lnSpc>
              <a:buFont typeface="Wingdings" panose="05000000000000000000" pitchFamily="2" charset="2"/>
              <a:buChar char="v"/>
            </a:pPr>
            <a:r>
              <a:rPr lang="fr-FR" sz="1800" dirty="0" err="1">
                <a:latin typeface="Georgia" panose="02040502050405020303" pitchFamily="18" charset="0"/>
              </a:rPr>
              <a:t>Back-End</a:t>
            </a:r>
            <a:endParaRPr lang="fr-FR" sz="1800" dirty="0">
              <a:latin typeface="Georgia" panose="02040502050405020303" pitchFamily="18" charset="0"/>
            </a:endParaRPr>
          </a:p>
          <a:p>
            <a:pPr marL="457200" lvl="1" indent="0">
              <a:lnSpc>
                <a:spcPct val="150000"/>
              </a:lnSpc>
              <a:buNone/>
            </a:pPr>
            <a:r>
              <a:rPr lang="fr-FR" sz="1800" dirty="0">
                <a:latin typeface="Georgia" panose="02040502050405020303" pitchFamily="18" charset="0"/>
              </a:rPr>
              <a:t>Notre application doit permettre de :</a:t>
            </a:r>
          </a:p>
          <a:p>
            <a:pPr lvl="3">
              <a:lnSpc>
                <a:spcPct val="150000"/>
              </a:lnSpc>
            </a:pPr>
            <a:r>
              <a:rPr lang="en-US" dirty="0" err="1">
                <a:latin typeface="Georgia" panose="02040502050405020303" pitchFamily="18" charset="0"/>
              </a:rPr>
              <a:t>Gérer</a:t>
            </a:r>
            <a:r>
              <a:rPr lang="en-US" dirty="0">
                <a:latin typeface="Georgia" panose="02040502050405020303" pitchFamily="18" charset="0"/>
              </a:rPr>
              <a:t> le </a:t>
            </a:r>
            <a:r>
              <a:rPr lang="en-US" dirty="0" err="1">
                <a:latin typeface="Georgia" panose="02040502050405020303" pitchFamily="18" charset="0"/>
              </a:rPr>
              <a:t>compte</a:t>
            </a:r>
            <a:endParaRPr lang="en-US" dirty="0">
              <a:latin typeface="Georgia" panose="02040502050405020303" pitchFamily="18" charset="0"/>
            </a:endParaRPr>
          </a:p>
          <a:p>
            <a:pPr lvl="3">
              <a:lnSpc>
                <a:spcPct val="150000"/>
              </a:lnSpc>
            </a:pPr>
            <a:r>
              <a:rPr lang="en-US" dirty="0" err="1">
                <a:latin typeface="Georgia" panose="02040502050405020303" pitchFamily="18" charset="0"/>
              </a:rPr>
              <a:t>Gérer</a:t>
            </a:r>
            <a:r>
              <a:rPr lang="en-US" dirty="0">
                <a:latin typeface="Georgia" panose="02040502050405020303" pitchFamily="18" charset="0"/>
              </a:rPr>
              <a:t> les </a:t>
            </a:r>
            <a:r>
              <a:rPr lang="en-US" dirty="0" err="1">
                <a:latin typeface="Georgia" panose="02040502050405020303" pitchFamily="18" charset="0"/>
              </a:rPr>
              <a:t>étudiants</a:t>
            </a:r>
            <a:endParaRPr lang="en-US" dirty="0">
              <a:latin typeface="Georgia" panose="02040502050405020303" pitchFamily="18" charset="0"/>
            </a:endParaRPr>
          </a:p>
          <a:p>
            <a:pPr lvl="3">
              <a:lnSpc>
                <a:spcPct val="150000"/>
              </a:lnSpc>
            </a:pPr>
            <a:r>
              <a:rPr lang="en-US" dirty="0" err="1">
                <a:latin typeface="Georgia" panose="02040502050405020303" pitchFamily="18" charset="0"/>
              </a:rPr>
              <a:t>Gérer</a:t>
            </a:r>
            <a:r>
              <a:rPr lang="en-US" dirty="0">
                <a:latin typeface="Georgia" panose="02040502050405020303" pitchFamily="18" charset="0"/>
              </a:rPr>
              <a:t> les </a:t>
            </a:r>
            <a:r>
              <a:rPr lang="en-US" dirty="0" err="1">
                <a:latin typeface="Georgia" panose="02040502050405020303" pitchFamily="18" charset="0"/>
              </a:rPr>
              <a:t>professeurs</a:t>
            </a:r>
            <a:endParaRPr lang="en-US" dirty="0">
              <a:latin typeface="Georgia" panose="02040502050405020303" pitchFamily="18" charset="0"/>
            </a:endParaRPr>
          </a:p>
          <a:p>
            <a:pPr lvl="3">
              <a:lnSpc>
                <a:spcPct val="150000"/>
              </a:lnSpc>
            </a:pPr>
            <a:r>
              <a:rPr lang="en-US" dirty="0" err="1">
                <a:latin typeface="Georgia" panose="02040502050405020303" pitchFamily="18" charset="0"/>
              </a:rPr>
              <a:t>Gérer</a:t>
            </a:r>
            <a:r>
              <a:rPr lang="en-US" dirty="0">
                <a:latin typeface="Georgia" panose="02040502050405020303" pitchFamily="18" charset="0"/>
              </a:rPr>
              <a:t> les </a:t>
            </a:r>
            <a:r>
              <a:rPr lang="en-US" dirty="0" err="1">
                <a:latin typeface="Georgia" panose="02040502050405020303" pitchFamily="18" charset="0"/>
              </a:rPr>
              <a:t>cours</a:t>
            </a:r>
            <a:endParaRPr lang="en-US" dirty="0">
              <a:latin typeface="Georgia" panose="02040502050405020303" pitchFamily="18" charset="0"/>
            </a:endParaRPr>
          </a:p>
          <a:p>
            <a:pPr lvl="3">
              <a:lnSpc>
                <a:spcPct val="150000"/>
              </a:lnSpc>
            </a:pPr>
            <a:r>
              <a:rPr lang="en-US" dirty="0" err="1">
                <a:latin typeface="Georgia" panose="02040502050405020303" pitchFamily="18" charset="0"/>
              </a:rPr>
              <a:t>Gérer</a:t>
            </a:r>
            <a:r>
              <a:rPr lang="en-US" dirty="0">
                <a:latin typeface="Georgia" panose="02040502050405020303" pitchFamily="18" charset="0"/>
              </a:rPr>
              <a:t> les TD/TP.</a:t>
            </a:r>
          </a:p>
          <a:p>
            <a:pPr lvl="3">
              <a:lnSpc>
                <a:spcPct val="150000"/>
              </a:lnSpc>
            </a:pPr>
            <a:r>
              <a:rPr lang="en-US" dirty="0" err="1">
                <a:latin typeface="Georgia" panose="02040502050405020303" pitchFamily="18" charset="0"/>
              </a:rPr>
              <a:t>Gérer</a:t>
            </a:r>
            <a:r>
              <a:rPr lang="en-US" dirty="0">
                <a:latin typeface="Georgia" panose="02040502050405020303" pitchFamily="18" charset="0"/>
              </a:rPr>
              <a:t> les devoirs.</a:t>
            </a:r>
          </a:p>
          <a:p>
            <a:pPr lvl="3">
              <a:lnSpc>
                <a:spcPct val="150000"/>
              </a:lnSpc>
            </a:pPr>
            <a:r>
              <a:rPr lang="en-US" dirty="0" err="1">
                <a:latin typeface="Georgia" panose="02040502050405020303" pitchFamily="18" charset="0"/>
              </a:rPr>
              <a:t>Gérer</a:t>
            </a:r>
            <a:r>
              <a:rPr lang="en-US" dirty="0">
                <a:latin typeface="Georgia" panose="02040502050405020303" pitchFamily="18" charset="0"/>
              </a:rPr>
              <a:t> les notes</a:t>
            </a:r>
          </a:p>
        </p:txBody>
      </p:sp>
    </p:spTree>
    <p:extLst>
      <p:ext uri="{BB962C8B-B14F-4D97-AF65-F5344CB8AC3E}">
        <p14:creationId xmlns:p14="http://schemas.microsoft.com/office/powerpoint/2010/main" val="3530941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e">
  <a:themeElements>
    <a:clrScheme name="Parallaxe">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e">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TM03457496[[fn=Parallaxe]]</Template>
  <TotalTime>1295</TotalTime>
  <Words>2185</Words>
  <Application>Microsoft Office PowerPoint</Application>
  <PresentationFormat>Grand écran</PresentationFormat>
  <Paragraphs>292</Paragraphs>
  <Slides>44</Slides>
  <Notes>2</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44</vt:i4>
      </vt:variant>
    </vt:vector>
  </HeadingPairs>
  <TitlesOfParts>
    <vt:vector size="56" baseType="lpstr">
      <vt:lpstr>Arial</vt:lpstr>
      <vt:lpstr>Bell MT</vt:lpstr>
      <vt:lpstr>Calibri</vt:lpstr>
      <vt:lpstr>Cambria</vt:lpstr>
      <vt:lpstr>Corbel</vt:lpstr>
      <vt:lpstr>Georgia</vt:lpstr>
      <vt:lpstr>Georgia-BoldItalic</vt:lpstr>
      <vt:lpstr>Pristina</vt:lpstr>
      <vt:lpstr>SFRM1000</vt:lpstr>
      <vt:lpstr>Times New Roman</vt:lpstr>
      <vt:lpstr>Wingdings</vt:lpstr>
      <vt:lpstr>Parallaxe</vt:lpstr>
      <vt:lpstr>Développement d’une application web E-learning pour la logistique </vt:lpstr>
      <vt:lpstr>Plan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Réalisation de l’application (1/3)</vt:lpstr>
      <vt:lpstr>Réalisation de l’application (2/3) Les technologies de développement </vt:lpstr>
      <vt:lpstr>Réalisation de l’application (3/3) Les environnements de développement </vt:lpstr>
      <vt:lpstr>Réalisation de l’application (1/24) Difficultés rencontrées </vt:lpstr>
      <vt:lpstr>Réalisation de l’application (2/22) Présentation des interfaces et le fonctionnement </vt:lpstr>
      <vt:lpstr>Réalisation de l’application (3/24) Présentation des interfaces et le fonctionnement </vt:lpstr>
      <vt:lpstr>Réalisation de l’application (4/24) Présentation des interfaces et le fonctionnement </vt:lpstr>
      <vt:lpstr>Réalisation de l’application (5/24) Présentation des interfaces et le fonctionnement </vt:lpstr>
      <vt:lpstr>Réalisation de l’application (6/24) Présentation des interfaces et le fonctionnement </vt:lpstr>
      <vt:lpstr>Réalisation de l’application (7/24) Présentation des interfaces et le fonctionnement </vt:lpstr>
      <vt:lpstr>Réalisation de l’application (8/24) Présentation des interfaces et le fonctionnement </vt:lpstr>
      <vt:lpstr>Réalisation de l’application (9/24) Présentation des interfaces et le fonctionnement </vt:lpstr>
      <vt:lpstr>Réalisation de l’application (10/24) Présentation des interfaces et le fonctionnement </vt:lpstr>
      <vt:lpstr>Réalisation de l’application (11/24) Présentation des interfaces et le fonctionnement </vt:lpstr>
      <vt:lpstr>Réalisation de l’application (12/24) Présentation des interfaces et le fonctionnement </vt:lpstr>
      <vt:lpstr>Réalisation de l’application (13/24) Présentation des interfaces et le fonctionnement </vt:lpstr>
      <vt:lpstr>Réalisation de l’application (14/24) Présentation des interfaces et le fonctionnement </vt:lpstr>
      <vt:lpstr>Réalisation de l’application (15/24) Présentation des interfaces et le fonctionnement </vt:lpstr>
      <vt:lpstr>Réalisation de l’application (16/24) Présentation des interfaces et le fonctionnement </vt:lpstr>
      <vt:lpstr>Réalisation de l’application (17/24) Présentation des interfaces et le fonctionnement </vt:lpstr>
      <vt:lpstr>Réalisation de l’application (19/24) Présentation des interfaces et le fonctionnement </vt:lpstr>
      <vt:lpstr>Réalisation de l’application (20/24) Présentation des interfaces et le fonctionnement </vt:lpstr>
      <vt:lpstr>Réalisation de l’application (21/24) Présentation des interfaces et le fonctionnement </vt:lpstr>
      <vt:lpstr>Réalisation de l’application (22/24) Présentation des interfaces et le fonctionnement </vt:lpstr>
      <vt:lpstr>Réalisation de l’application (23/24) Présentation des interfaces et le fonctionnement </vt:lpstr>
      <vt:lpstr>Conclusion et perspectives (1/2)</vt:lpstr>
      <vt:lpstr>Conclusion et perspectives (2/2)</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Page d’acceuil</dc:title>
  <dc:creator>Adnane-PC</dc:creator>
  <cp:lastModifiedBy>Adnane</cp:lastModifiedBy>
  <cp:revision>447</cp:revision>
  <dcterms:created xsi:type="dcterms:W3CDTF">2020-08-20T10:38:18Z</dcterms:created>
  <dcterms:modified xsi:type="dcterms:W3CDTF">2021-06-23T14:08:32Z</dcterms:modified>
</cp:coreProperties>
</file>